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2" r:id="rId1"/>
  </p:sldMasterIdLst>
  <p:notesMasterIdLst>
    <p:notesMasterId r:id="rId33"/>
  </p:notesMasterIdLst>
  <p:sldIdLst>
    <p:sldId id="256" r:id="rId2"/>
    <p:sldId id="426" r:id="rId3"/>
    <p:sldId id="573" r:id="rId4"/>
    <p:sldId id="570" r:id="rId5"/>
    <p:sldId id="424" r:id="rId6"/>
    <p:sldId id="322" r:id="rId7"/>
    <p:sldId id="261" r:id="rId8"/>
    <p:sldId id="266" r:id="rId9"/>
    <p:sldId id="267" r:id="rId10"/>
    <p:sldId id="268" r:id="rId11"/>
    <p:sldId id="272" r:id="rId12"/>
    <p:sldId id="316" r:id="rId13"/>
    <p:sldId id="553" r:id="rId14"/>
    <p:sldId id="571" r:id="rId15"/>
    <p:sldId id="533" r:id="rId16"/>
    <p:sldId id="583" r:id="rId17"/>
    <p:sldId id="574" r:id="rId18"/>
    <p:sldId id="415" r:id="rId19"/>
    <p:sldId id="585" r:id="rId20"/>
    <p:sldId id="584" r:id="rId21"/>
    <p:sldId id="586" r:id="rId22"/>
    <p:sldId id="587" r:id="rId23"/>
    <p:sldId id="588" r:id="rId24"/>
    <p:sldId id="581" r:id="rId25"/>
    <p:sldId id="450" r:id="rId26"/>
    <p:sldId id="589" r:id="rId27"/>
    <p:sldId id="591" r:id="rId28"/>
    <p:sldId id="582" r:id="rId29"/>
    <p:sldId id="590" r:id="rId30"/>
    <p:sldId id="575" r:id="rId31"/>
    <p:sldId id="302" r:id="rId32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1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48" autoAdjust="0"/>
    <p:restoredTop sz="93826" autoAdjust="0"/>
  </p:normalViewPr>
  <p:slideViewPr>
    <p:cSldViewPr>
      <p:cViewPr varScale="1">
        <p:scale>
          <a:sx n="63" d="100"/>
          <a:sy n="63" d="100"/>
        </p:scale>
        <p:origin x="1600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>
            <a:extLst>
              <a:ext uri="{FF2B5EF4-FFF2-40B4-BE49-F238E27FC236}">
                <a16:creationId xmlns:a16="http://schemas.microsoft.com/office/drawing/2014/main" id="{18C785C9-79CB-2B1E-9B7D-3248F1BE81E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2515" name="Rectangle 3">
            <a:extLst>
              <a:ext uri="{FF2B5EF4-FFF2-40B4-BE49-F238E27FC236}">
                <a16:creationId xmlns:a16="http://schemas.microsoft.com/office/drawing/2014/main" id="{062B3B3B-CCF9-0B66-6AC3-CBB2A89768C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4" name="Rectangle 4">
            <a:extLst>
              <a:ext uri="{FF2B5EF4-FFF2-40B4-BE49-F238E27FC236}">
                <a16:creationId xmlns:a16="http://schemas.microsoft.com/office/drawing/2014/main" id="{9BF8EBBA-FA69-E887-3FA0-669A0552FB4F}"/>
              </a:ext>
            </a:extLst>
          </p:cNvPr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92517" name="Rectangle 5">
            <a:extLst>
              <a:ext uri="{FF2B5EF4-FFF2-40B4-BE49-F238E27FC236}">
                <a16:creationId xmlns:a16="http://schemas.microsoft.com/office/drawing/2014/main" id="{6E7008F2-BA94-3EFD-2C3B-8EB7FCC8109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92518" name="Rectangle 6">
            <a:extLst>
              <a:ext uri="{FF2B5EF4-FFF2-40B4-BE49-F238E27FC236}">
                <a16:creationId xmlns:a16="http://schemas.microsoft.com/office/drawing/2014/main" id="{DDAFBB30-7DA8-A091-41E0-64BADCB65E0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2519" name="Rectangle 7">
            <a:extLst>
              <a:ext uri="{FF2B5EF4-FFF2-40B4-BE49-F238E27FC236}">
                <a16:creationId xmlns:a16="http://schemas.microsoft.com/office/drawing/2014/main" id="{3AEF93ED-F993-52BC-33F8-516B5D0C98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CAEFF22-1F7B-4500-952C-ECB07DE6C2F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>
            <a:extLst>
              <a:ext uri="{FF2B5EF4-FFF2-40B4-BE49-F238E27FC236}">
                <a16:creationId xmlns:a16="http://schemas.microsoft.com/office/drawing/2014/main" id="{AB2FA51D-1522-383A-9326-739880372A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备注占位符 2">
            <a:extLst>
              <a:ext uri="{FF2B5EF4-FFF2-40B4-BE49-F238E27FC236}">
                <a16:creationId xmlns:a16="http://schemas.microsoft.com/office/drawing/2014/main" id="{532E82BA-DFBE-888F-9558-A5280F5C4F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26722E-1A5F-65FD-DECF-82341040D8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80C33F-B782-4B7E-BD28-2B7D4815E422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B5CD3153-5562-8C3B-1337-14C2036445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65F7C6C-0411-46F8-A265-664C8C837C12}" type="slidenum">
              <a:rPr lang="en-US" altLang="zh-CN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altLang="zh-CN"/>
          </a:p>
        </p:txBody>
      </p:sp>
      <p:sp>
        <p:nvSpPr>
          <p:cNvPr id="35843" name="Rectangle 7">
            <a:extLst>
              <a:ext uri="{FF2B5EF4-FFF2-40B4-BE49-F238E27FC236}">
                <a16:creationId xmlns:a16="http://schemas.microsoft.com/office/drawing/2014/main" id="{43ECC95A-21D3-1665-C862-F7042D1376E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EF68857-A72D-4EED-9127-E9F9B0A44BAA}" type="slidenum">
              <a:rPr lang="en-US" altLang="zh-CN"/>
              <a:pPr algn="r" eaLnBrk="1" hangingPunct="1">
                <a:spcBef>
                  <a:spcPct val="0"/>
                </a:spcBef>
              </a:pPr>
              <a:t>13</a:t>
            </a:fld>
            <a:endParaRPr lang="en-US" altLang="zh-CN"/>
          </a:p>
        </p:txBody>
      </p:sp>
      <p:sp>
        <p:nvSpPr>
          <p:cNvPr id="35844" name="Rectangle 2">
            <a:extLst>
              <a:ext uri="{FF2B5EF4-FFF2-40B4-BE49-F238E27FC236}">
                <a16:creationId xmlns:a16="http://schemas.microsoft.com/office/drawing/2014/main" id="{1D958C46-4038-9940-30BE-FAB353DA325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>
            <a:extLst>
              <a:ext uri="{FF2B5EF4-FFF2-40B4-BE49-F238E27FC236}">
                <a16:creationId xmlns:a16="http://schemas.microsoft.com/office/drawing/2014/main" id="{F27F0084-45E9-9C46-2F22-11A0BA22DA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1927</a:t>
            </a:r>
            <a:r>
              <a:rPr lang="zh-CN" altLang="en-US">
                <a:latin typeface="Arial" panose="020B0604020202020204" pitchFamily="34" charset="0"/>
              </a:rPr>
              <a:t>年出生于美国波士顿</a:t>
            </a:r>
          </a:p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1956</a:t>
            </a:r>
            <a:r>
              <a:rPr lang="zh-CN" altLang="en-US">
                <a:latin typeface="Arial" panose="020B0604020202020204" pitchFamily="34" charset="0"/>
              </a:rPr>
              <a:t>年发起达特茅斯会议，并提出“人工智能”的概念</a:t>
            </a:r>
          </a:p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1958</a:t>
            </a:r>
            <a:r>
              <a:rPr lang="zh-CN" altLang="en-US">
                <a:latin typeface="Arial" panose="020B0604020202020204" pitchFamily="34" charset="0"/>
              </a:rPr>
              <a:t>年与明斯基一起创建世界上第一个人工智能实验室</a:t>
            </a:r>
          </a:p>
          <a:p>
            <a:pPr eaLnBrk="1" hangingPunct="1"/>
            <a:r>
              <a:rPr lang="zh-CN" altLang="en-US">
                <a:latin typeface="Arial" panose="020B0604020202020204" pitchFamily="34" charset="0"/>
              </a:rPr>
              <a:t>发明</a:t>
            </a:r>
            <a:r>
              <a:rPr lang="en-US" altLang="zh-CN">
                <a:latin typeface="Arial" panose="020B0604020202020204" pitchFamily="34" charset="0"/>
                <a:cs typeface="Times New Roman" panose="02020603050405020304" pitchFamily="18" charset="0"/>
              </a:rPr>
              <a:t>α</a:t>
            </a:r>
            <a:r>
              <a:rPr lang="zh-CN" altLang="en-US">
                <a:latin typeface="Arial" panose="020B0604020202020204" pitchFamily="34" charset="0"/>
              </a:rPr>
              <a:t>－</a:t>
            </a:r>
            <a:r>
              <a:rPr lang="en-US" altLang="zh-CN">
                <a:latin typeface="Arial" panose="020B0604020202020204" pitchFamily="34" charset="0"/>
                <a:cs typeface="Times New Roman" panose="02020603050405020304" pitchFamily="18" charset="0"/>
              </a:rPr>
              <a:t>β</a:t>
            </a:r>
            <a:r>
              <a:rPr lang="zh-CN" altLang="en-US">
                <a:latin typeface="Arial" panose="020B0604020202020204" pitchFamily="34" charset="0"/>
              </a:rPr>
              <a:t>剪枝算法</a:t>
            </a:r>
          </a:p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1959</a:t>
            </a:r>
            <a:r>
              <a:rPr lang="zh-CN" altLang="en-US">
                <a:latin typeface="Arial" panose="020B0604020202020204" pitchFamily="34" charset="0"/>
              </a:rPr>
              <a:t>年开发</a:t>
            </a:r>
            <a:r>
              <a:rPr lang="en-US" altLang="zh-CN">
                <a:latin typeface="Arial" panose="020B0604020202020204" pitchFamily="34" charset="0"/>
              </a:rPr>
              <a:t>LISP</a:t>
            </a:r>
            <a:r>
              <a:rPr lang="zh-CN" altLang="en-US">
                <a:latin typeface="Arial" panose="020B0604020202020204" pitchFamily="34" charset="0"/>
              </a:rPr>
              <a:t>语言</a:t>
            </a:r>
          </a:p>
          <a:p>
            <a:pPr eaLnBrk="1" hangingPunct="1"/>
            <a:r>
              <a:rPr lang="zh-CN" altLang="en-US">
                <a:latin typeface="Arial" panose="020B0604020202020204" pitchFamily="34" charset="0"/>
              </a:rPr>
              <a:t>开创逻辑程序研究，用于程序验证和自动程序设计</a:t>
            </a:r>
          </a:p>
          <a:p>
            <a:pPr eaLnBrk="1" hangingPunct="1"/>
            <a:r>
              <a:rPr lang="en-US" altLang="zh-CN">
                <a:latin typeface="Arial" panose="020B0604020202020204" pitchFamily="34" charset="0"/>
              </a:rPr>
              <a:t>1971</a:t>
            </a:r>
            <a:r>
              <a:rPr lang="zh-CN" altLang="en-US">
                <a:latin typeface="Arial" panose="020B0604020202020204" pitchFamily="34" charset="0"/>
              </a:rPr>
              <a:t>年获得图灵奖</a:t>
            </a:r>
          </a:p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ECFEB752-3C08-4191-B24D-5A31AB2308F4}"/>
              </a:ext>
            </a:extLst>
          </p:cNvPr>
          <p:cNvSpPr>
            <a:spLocks/>
          </p:cNvSpPr>
          <p:nvPr/>
        </p:nvSpPr>
        <p:spPr bwMode="auto">
          <a:xfrm>
            <a:off x="-31750" y="4321175"/>
            <a:ext cx="1395413" cy="781050"/>
          </a:xfrm>
          <a:custGeom>
            <a:avLst/>
            <a:gdLst>
              <a:gd name="T0" fmla="*/ 2147483646 w 8042"/>
              <a:gd name="T1" fmla="*/ 2147483646 h 10000"/>
              <a:gd name="T2" fmla="*/ 2147483646 w 8042"/>
              <a:gd name="T3" fmla="*/ 2147483646 h 10000"/>
              <a:gd name="T4" fmla="*/ 2147483646 w 8042"/>
              <a:gd name="T5" fmla="*/ 2147483646 h 10000"/>
              <a:gd name="T6" fmla="*/ 2147483646 w 8042"/>
              <a:gd name="T7" fmla="*/ 2147483646 h 10000"/>
              <a:gd name="T8" fmla="*/ 2147483646 w 8042"/>
              <a:gd name="T9" fmla="*/ 2147483646 h 10000"/>
              <a:gd name="T10" fmla="*/ 2147483646 w 8042"/>
              <a:gd name="T11" fmla="*/ 2147483646 h 10000"/>
              <a:gd name="T12" fmla="*/ 2147483646 w 8042"/>
              <a:gd name="T13" fmla="*/ 2147483646 h 10000"/>
              <a:gd name="T14" fmla="*/ 2147483646 w 8042"/>
              <a:gd name="T15" fmla="*/ 2147483646 h 10000"/>
              <a:gd name="T16" fmla="*/ 2147483646 w 8042"/>
              <a:gd name="T17" fmla="*/ 0 h 10000"/>
              <a:gd name="T18" fmla="*/ 0 w 8042"/>
              <a:gd name="T19" fmla="*/ 2147483646 h 10000"/>
              <a:gd name="T20" fmla="*/ 2147483646 w 8042"/>
              <a:gd name="T21" fmla="*/ 2147483646 h 100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647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1">
            <a:extLst>
              <a:ext uri="{FF2B5EF4-FFF2-40B4-BE49-F238E27FC236}">
                <a16:creationId xmlns:a16="http://schemas.microsoft.com/office/drawing/2014/main" id="{F08D0DB9-522C-1E67-B4C7-6DC57243D989}"/>
              </a:ext>
            </a:extLst>
          </p:cNvPr>
          <p:cNvSpPr>
            <a:spLocks/>
          </p:cNvSpPr>
          <p:nvPr/>
        </p:nvSpPr>
        <p:spPr bwMode="auto">
          <a:xfrm flipV="1">
            <a:off x="0" y="4910138"/>
            <a:ext cx="1358900" cy="508000"/>
          </a:xfrm>
          <a:custGeom>
            <a:avLst/>
            <a:gdLst>
              <a:gd name="T0" fmla="*/ 2147483646 w 7908"/>
              <a:gd name="T1" fmla="*/ 2147483646 h 10000"/>
              <a:gd name="T2" fmla="*/ 2147483646 w 7908"/>
              <a:gd name="T3" fmla="*/ 2147483646 h 10000"/>
              <a:gd name="T4" fmla="*/ 2147483646 w 7908"/>
              <a:gd name="T5" fmla="*/ 2147483646 h 10000"/>
              <a:gd name="T6" fmla="*/ 2147483646 w 7908"/>
              <a:gd name="T7" fmla="*/ 0 h 10000"/>
              <a:gd name="T8" fmla="*/ 2147483646 w 7908"/>
              <a:gd name="T9" fmla="*/ 0 h 10000"/>
              <a:gd name="T10" fmla="*/ 0 w 7908"/>
              <a:gd name="T11" fmla="*/ 2147483646 h 10000"/>
              <a:gd name="T12" fmla="*/ 0 w 7908"/>
              <a:gd name="T13" fmla="*/ 2147483646 h 10000"/>
              <a:gd name="T14" fmla="*/ 2147483646 w 7908"/>
              <a:gd name="T15" fmla="*/ 2147483646 h 10000"/>
              <a:gd name="T16" fmla="*/ 2147483646 w 7908"/>
              <a:gd name="T17" fmla="*/ 2147483646 h 10000"/>
              <a:gd name="T18" fmla="*/ 2147483646 w 7908"/>
              <a:gd name="T19" fmla="*/ 2147483646 h 10000"/>
              <a:gd name="T20" fmla="*/ 2147483646 w 7908"/>
              <a:gd name="T21" fmla="*/ 2147483646 h 10000"/>
              <a:gd name="T22" fmla="*/ 2147483646 w 7908"/>
              <a:gd name="T23" fmla="*/ 2147483646 h 10000"/>
              <a:gd name="T24" fmla="*/ 2147483646 w 7908"/>
              <a:gd name="T25" fmla="*/ 2147483646 h 100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5C1E5BB3-670E-D769-9305-4A019CA58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B7AD59FA-68A1-8517-369B-AE9E535A8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54F12E0C-B9A3-4BBC-3C5A-81C165C7B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1175" y="4983163"/>
            <a:ext cx="585788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626878-4D73-4D2C-9181-F8465A9B804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5281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1">
            <a:extLst>
              <a:ext uri="{FF2B5EF4-FFF2-40B4-BE49-F238E27FC236}">
                <a16:creationId xmlns:a16="http://schemas.microsoft.com/office/drawing/2014/main" id="{12AF5451-B460-290B-ADEB-CF0B0741B3C1}"/>
              </a:ext>
            </a:extLst>
          </p:cNvPr>
          <p:cNvSpPr>
            <a:spLocks/>
          </p:cNvSpPr>
          <p:nvPr/>
        </p:nvSpPr>
        <p:spPr bwMode="auto">
          <a:xfrm flipV="1">
            <a:off x="0" y="3167063"/>
            <a:ext cx="1358900" cy="508000"/>
          </a:xfrm>
          <a:custGeom>
            <a:avLst/>
            <a:gdLst>
              <a:gd name="T0" fmla="*/ 2147483646 w 7908"/>
              <a:gd name="T1" fmla="*/ 2147483646 h 10000"/>
              <a:gd name="T2" fmla="*/ 2147483646 w 7908"/>
              <a:gd name="T3" fmla="*/ 2147483646 h 10000"/>
              <a:gd name="T4" fmla="*/ 2147483646 w 7908"/>
              <a:gd name="T5" fmla="*/ 2147483646 h 10000"/>
              <a:gd name="T6" fmla="*/ 2147483646 w 7908"/>
              <a:gd name="T7" fmla="*/ 0 h 10000"/>
              <a:gd name="T8" fmla="*/ 2147483646 w 7908"/>
              <a:gd name="T9" fmla="*/ 0 h 10000"/>
              <a:gd name="T10" fmla="*/ 0 w 7908"/>
              <a:gd name="T11" fmla="*/ 2147483646 h 10000"/>
              <a:gd name="T12" fmla="*/ 0 w 7908"/>
              <a:gd name="T13" fmla="*/ 2147483646 h 10000"/>
              <a:gd name="T14" fmla="*/ 2147483646 w 7908"/>
              <a:gd name="T15" fmla="*/ 2147483646 h 10000"/>
              <a:gd name="T16" fmla="*/ 2147483646 w 7908"/>
              <a:gd name="T17" fmla="*/ 2147483646 h 10000"/>
              <a:gd name="T18" fmla="*/ 2147483646 w 7908"/>
              <a:gd name="T19" fmla="*/ 2147483646 h 10000"/>
              <a:gd name="T20" fmla="*/ 2147483646 w 7908"/>
              <a:gd name="T21" fmla="*/ 2147483646 h 10000"/>
              <a:gd name="T22" fmla="*/ 2147483646 w 7908"/>
              <a:gd name="T23" fmla="*/ 2147483646 h 10000"/>
              <a:gd name="T24" fmla="*/ 2147483646 w 7908"/>
              <a:gd name="T25" fmla="*/ 2147483646 h 100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84FFF46-45A7-86B7-3E8B-7F638833F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A85EC5F-72B7-0633-DC03-91677E733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75F35BC-322C-0259-ED3E-EF437056E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1175" y="3244850"/>
            <a:ext cx="585788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D4A5DA-1D96-4CAB-8ABC-CA03339B9CD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58789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1">
            <a:extLst>
              <a:ext uri="{FF2B5EF4-FFF2-40B4-BE49-F238E27FC236}">
                <a16:creationId xmlns:a16="http://schemas.microsoft.com/office/drawing/2014/main" id="{ADB0E9C3-4043-DB5D-F9DD-006A71AE0706}"/>
              </a:ext>
            </a:extLst>
          </p:cNvPr>
          <p:cNvSpPr>
            <a:spLocks/>
          </p:cNvSpPr>
          <p:nvPr/>
        </p:nvSpPr>
        <p:spPr bwMode="auto">
          <a:xfrm flipV="1">
            <a:off x="0" y="3167063"/>
            <a:ext cx="1358900" cy="508000"/>
          </a:xfrm>
          <a:custGeom>
            <a:avLst/>
            <a:gdLst>
              <a:gd name="T0" fmla="*/ 2147483646 w 7908"/>
              <a:gd name="T1" fmla="*/ 2147483646 h 10000"/>
              <a:gd name="T2" fmla="*/ 2147483646 w 7908"/>
              <a:gd name="T3" fmla="*/ 2147483646 h 10000"/>
              <a:gd name="T4" fmla="*/ 2147483646 w 7908"/>
              <a:gd name="T5" fmla="*/ 2147483646 h 10000"/>
              <a:gd name="T6" fmla="*/ 2147483646 w 7908"/>
              <a:gd name="T7" fmla="*/ 0 h 10000"/>
              <a:gd name="T8" fmla="*/ 2147483646 w 7908"/>
              <a:gd name="T9" fmla="*/ 0 h 10000"/>
              <a:gd name="T10" fmla="*/ 0 w 7908"/>
              <a:gd name="T11" fmla="*/ 2147483646 h 10000"/>
              <a:gd name="T12" fmla="*/ 0 w 7908"/>
              <a:gd name="T13" fmla="*/ 2147483646 h 10000"/>
              <a:gd name="T14" fmla="*/ 2147483646 w 7908"/>
              <a:gd name="T15" fmla="*/ 2147483646 h 10000"/>
              <a:gd name="T16" fmla="*/ 2147483646 w 7908"/>
              <a:gd name="T17" fmla="*/ 2147483646 h 10000"/>
              <a:gd name="T18" fmla="*/ 2147483646 w 7908"/>
              <a:gd name="T19" fmla="*/ 2147483646 h 10000"/>
              <a:gd name="T20" fmla="*/ 2147483646 w 7908"/>
              <a:gd name="T21" fmla="*/ 2147483646 h 10000"/>
              <a:gd name="T22" fmla="*/ 2147483646 w 7908"/>
              <a:gd name="T23" fmla="*/ 2147483646 h 10000"/>
              <a:gd name="T24" fmla="*/ 2147483646 w 7908"/>
              <a:gd name="T25" fmla="*/ 2147483646 h 100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FD301B80-699C-97D2-A2F0-FA4B708B25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8163" y="647700"/>
            <a:ext cx="457200" cy="58578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zh-CN" sz="8000">
                <a:solidFill>
                  <a:schemeClr val="accent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3D0C5C09-EB70-FCDD-C305-148A2F89AE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9275" y="2905125"/>
            <a:ext cx="457200" cy="5842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zh-CN" sz="8000">
                <a:solidFill>
                  <a:schemeClr val="accent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FC17703-6CD0-D4B5-8112-B7A636ED022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73BB0A-5C22-1D13-7AA9-6476D3948AC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3502345-9C86-CE5B-78EC-A86426B2A16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511175" y="3244850"/>
            <a:ext cx="585788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6671D7-4C92-44FB-AD49-019273EB7A6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538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1">
            <a:extLst>
              <a:ext uri="{FF2B5EF4-FFF2-40B4-BE49-F238E27FC236}">
                <a16:creationId xmlns:a16="http://schemas.microsoft.com/office/drawing/2014/main" id="{1CE9729D-5268-F382-4C99-1490226150D0}"/>
              </a:ext>
            </a:extLst>
          </p:cNvPr>
          <p:cNvSpPr>
            <a:spLocks/>
          </p:cNvSpPr>
          <p:nvPr/>
        </p:nvSpPr>
        <p:spPr bwMode="auto">
          <a:xfrm flipV="1">
            <a:off x="0" y="4910138"/>
            <a:ext cx="1358900" cy="508000"/>
          </a:xfrm>
          <a:custGeom>
            <a:avLst/>
            <a:gdLst>
              <a:gd name="T0" fmla="*/ 2147483646 w 7908"/>
              <a:gd name="T1" fmla="*/ 2147483646 h 10000"/>
              <a:gd name="T2" fmla="*/ 2147483646 w 7908"/>
              <a:gd name="T3" fmla="*/ 2147483646 h 10000"/>
              <a:gd name="T4" fmla="*/ 2147483646 w 7908"/>
              <a:gd name="T5" fmla="*/ 2147483646 h 10000"/>
              <a:gd name="T6" fmla="*/ 2147483646 w 7908"/>
              <a:gd name="T7" fmla="*/ 0 h 10000"/>
              <a:gd name="T8" fmla="*/ 2147483646 w 7908"/>
              <a:gd name="T9" fmla="*/ 0 h 10000"/>
              <a:gd name="T10" fmla="*/ 0 w 7908"/>
              <a:gd name="T11" fmla="*/ 2147483646 h 10000"/>
              <a:gd name="T12" fmla="*/ 0 w 7908"/>
              <a:gd name="T13" fmla="*/ 2147483646 h 10000"/>
              <a:gd name="T14" fmla="*/ 2147483646 w 7908"/>
              <a:gd name="T15" fmla="*/ 2147483646 h 10000"/>
              <a:gd name="T16" fmla="*/ 2147483646 w 7908"/>
              <a:gd name="T17" fmla="*/ 2147483646 h 10000"/>
              <a:gd name="T18" fmla="*/ 2147483646 w 7908"/>
              <a:gd name="T19" fmla="*/ 2147483646 h 10000"/>
              <a:gd name="T20" fmla="*/ 2147483646 w 7908"/>
              <a:gd name="T21" fmla="*/ 2147483646 h 10000"/>
              <a:gd name="T22" fmla="*/ 2147483646 w 7908"/>
              <a:gd name="T23" fmla="*/ 2147483646 h 10000"/>
              <a:gd name="T24" fmla="*/ 2147483646 w 7908"/>
              <a:gd name="T25" fmla="*/ 2147483646 h 100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rtlCol="0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31DFAE-AC13-3ACF-AB33-A5ECC647A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99024A-EF74-B3A1-0665-C6769AF6B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030E4A-E588-A28E-624A-0DD1AC7D3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1175" y="4983163"/>
            <a:ext cx="585788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831564-4634-4B0B-9ABC-6256593CB6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614149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1">
            <a:extLst>
              <a:ext uri="{FF2B5EF4-FFF2-40B4-BE49-F238E27FC236}">
                <a16:creationId xmlns:a16="http://schemas.microsoft.com/office/drawing/2014/main" id="{E132F445-9A8C-3C5D-8710-2EE78E9FE737}"/>
              </a:ext>
            </a:extLst>
          </p:cNvPr>
          <p:cNvSpPr>
            <a:spLocks/>
          </p:cNvSpPr>
          <p:nvPr/>
        </p:nvSpPr>
        <p:spPr bwMode="auto">
          <a:xfrm flipV="1">
            <a:off x="0" y="4910138"/>
            <a:ext cx="1358900" cy="508000"/>
          </a:xfrm>
          <a:custGeom>
            <a:avLst/>
            <a:gdLst>
              <a:gd name="T0" fmla="*/ 2147483646 w 7908"/>
              <a:gd name="T1" fmla="*/ 2147483646 h 10000"/>
              <a:gd name="T2" fmla="*/ 2147483646 w 7908"/>
              <a:gd name="T3" fmla="*/ 2147483646 h 10000"/>
              <a:gd name="T4" fmla="*/ 2147483646 w 7908"/>
              <a:gd name="T5" fmla="*/ 2147483646 h 10000"/>
              <a:gd name="T6" fmla="*/ 2147483646 w 7908"/>
              <a:gd name="T7" fmla="*/ 0 h 10000"/>
              <a:gd name="T8" fmla="*/ 2147483646 w 7908"/>
              <a:gd name="T9" fmla="*/ 0 h 10000"/>
              <a:gd name="T10" fmla="*/ 0 w 7908"/>
              <a:gd name="T11" fmla="*/ 2147483646 h 10000"/>
              <a:gd name="T12" fmla="*/ 0 w 7908"/>
              <a:gd name="T13" fmla="*/ 2147483646 h 10000"/>
              <a:gd name="T14" fmla="*/ 2147483646 w 7908"/>
              <a:gd name="T15" fmla="*/ 2147483646 h 10000"/>
              <a:gd name="T16" fmla="*/ 2147483646 w 7908"/>
              <a:gd name="T17" fmla="*/ 2147483646 h 10000"/>
              <a:gd name="T18" fmla="*/ 2147483646 w 7908"/>
              <a:gd name="T19" fmla="*/ 2147483646 h 10000"/>
              <a:gd name="T20" fmla="*/ 2147483646 w 7908"/>
              <a:gd name="T21" fmla="*/ 2147483646 h 10000"/>
              <a:gd name="T22" fmla="*/ 2147483646 w 7908"/>
              <a:gd name="T23" fmla="*/ 2147483646 h 10000"/>
              <a:gd name="T24" fmla="*/ 2147483646 w 7908"/>
              <a:gd name="T25" fmla="*/ 2147483646 h 100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723D987B-6A5A-5D7B-7CF0-3600F6D02F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8163" y="647700"/>
            <a:ext cx="457200" cy="58578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zh-CN" sz="8000">
                <a:solidFill>
                  <a:schemeClr val="accent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0C37F826-73A5-5CE4-22B3-9DFDBD1982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9275" y="2905125"/>
            <a:ext cx="457200" cy="5842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zh-CN" sz="8000">
                <a:solidFill>
                  <a:schemeClr val="accent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rtlCol="0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691C3949-A34E-C398-9E31-D705490E30E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6CA61177-15D9-5F67-B61F-018BA2C7DFE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5DA4C94F-B12D-55FA-EE54-C3F44E89E08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511175" y="4983163"/>
            <a:ext cx="585788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B268EB-0179-4DB0-AA4E-3423370774A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69862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1">
            <a:extLst>
              <a:ext uri="{FF2B5EF4-FFF2-40B4-BE49-F238E27FC236}">
                <a16:creationId xmlns:a16="http://schemas.microsoft.com/office/drawing/2014/main" id="{FB8BB5DA-A758-24DD-739B-6412E5CD03C6}"/>
              </a:ext>
            </a:extLst>
          </p:cNvPr>
          <p:cNvSpPr>
            <a:spLocks/>
          </p:cNvSpPr>
          <p:nvPr/>
        </p:nvSpPr>
        <p:spPr bwMode="auto">
          <a:xfrm flipV="1">
            <a:off x="0" y="4910138"/>
            <a:ext cx="1358900" cy="508000"/>
          </a:xfrm>
          <a:custGeom>
            <a:avLst/>
            <a:gdLst>
              <a:gd name="T0" fmla="*/ 2147483646 w 7908"/>
              <a:gd name="T1" fmla="*/ 2147483646 h 10000"/>
              <a:gd name="T2" fmla="*/ 2147483646 w 7908"/>
              <a:gd name="T3" fmla="*/ 2147483646 h 10000"/>
              <a:gd name="T4" fmla="*/ 2147483646 w 7908"/>
              <a:gd name="T5" fmla="*/ 2147483646 h 10000"/>
              <a:gd name="T6" fmla="*/ 2147483646 w 7908"/>
              <a:gd name="T7" fmla="*/ 0 h 10000"/>
              <a:gd name="T8" fmla="*/ 2147483646 w 7908"/>
              <a:gd name="T9" fmla="*/ 0 h 10000"/>
              <a:gd name="T10" fmla="*/ 0 w 7908"/>
              <a:gd name="T11" fmla="*/ 2147483646 h 10000"/>
              <a:gd name="T12" fmla="*/ 0 w 7908"/>
              <a:gd name="T13" fmla="*/ 2147483646 h 10000"/>
              <a:gd name="T14" fmla="*/ 2147483646 w 7908"/>
              <a:gd name="T15" fmla="*/ 2147483646 h 10000"/>
              <a:gd name="T16" fmla="*/ 2147483646 w 7908"/>
              <a:gd name="T17" fmla="*/ 2147483646 h 10000"/>
              <a:gd name="T18" fmla="*/ 2147483646 w 7908"/>
              <a:gd name="T19" fmla="*/ 2147483646 h 10000"/>
              <a:gd name="T20" fmla="*/ 2147483646 w 7908"/>
              <a:gd name="T21" fmla="*/ 2147483646 h 10000"/>
              <a:gd name="T22" fmla="*/ 2147483646 w 7908"/>
              <a:gd name="T23" fmla="*/ 2147483646 h 10000"/>
              <a:gd name="T24" fmla="*/ 2147483646 w 7908"/>
              <a:gd name="T25" fmla="*/ 2147483646 h 100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rtlCol="0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D5D56-4A36-6A69-2B40-77F4F34B6FE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3B360A-B2ED-72CC-167F-FAC003A8D9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9557B8-FD0C-DCE0-DBA9-D769FD369F9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511175" y="4983163"/>
            <a:ext cx="585788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78B3E3-EF1E-4F53-B3B6-6A45ED83EC4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62653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1">
            <a:extLst>
              <a:ext uri="{FF2B5EF4-FFF2-40B4-BE49-F238E27FC236}">
                <a16:creationId xmlns:a16="http://schemas.microsoft.com/office/drawing/2014/main" id="{993A111B-0F7D-075E-3501-DE0425F4C276}"/>
              </a:ext>
            </a:extLst>
          </p:cNvPr>
          <p:cNvSpPr>
            <a:spLocks/>
          </p:cNvSpPr>
          <p:nvPr/>
        </p:nvSpPr>
        <p:spPr bwMode="auto">
          <a:xfrm flipV="1">
            <a:off x="0" y="711200"/>
            <a:ext cx="1358900" cy="508000"/>
          </a:xfrm>
          <a:custGeom>
            <a:avLst/>
            <a:gdLst>
              <a:gd name="T0" fmla="*/ 2147483646 w 7908"/>
              <a:gd name="T1" fmla="*/ 2147483646 h 10000"/>
              <a:gd name="T2" fmla="*/ 2147483646 w 7908"/>
              <a:gd name="T3" fmla="*/ 2147483646 h 10000"/>
              <a:gd name="T4" fmla="*/ 2147483646 w 7908"/>
              <a:gd name="T5" fmla="*/ 2147483646 h 10000"/>
              <a:gd name="T6" fmla="*/ 2147483646 w 7908"/>
              <a:gd name="T7" fmla="*/ 0 h 10000"/>
              <a:gd name="T8" fmla="*/ 2147483646 w 7908"/>
              <a:gd name="T9" fmla="*/ 0 h 10000"/>
              <a:gd name="T10" fmla="*/ 0 w 7908"/>
              <a:gd name="T11" fmla="*/ 2147483646 h 10000"/>
              <a:gd name="T12" fmla="*/ 0 w 7908"/>
              <a:gd name="T13" fmla="*/ 2147483646 h 10000"/>
              <a:gd name="T14" fmla="*/ 2147483646 w 7908"/>
              <a:gd name="T15" fmla="*/ 2147483646 h 10000"/>
              <a:gd name="T16" fmla="*/ 2147483646 w 7908"/>
              <a:gd name="T17" fmla="*/ 2147483646 h 10000"/>
              <a:gd name="T18" fmla="*/ 2147483646 w 7908"/>
              <a:gd name="T19" fmla="*/ 2147483646 h 10000"/>
              <a:gd name="T20" fmla="*/ 2147483646 w 7908"/>
              <a:gd name="T21" fmla="*/ 2147483646 h 10000"/>
              <a:gd name="T22" fmla="*/ 2147483646 w 7908"/>
              <a:gd name="T23" fmla="*/ 2147483646 h 10000"/>
              <a:gd name="T24" fmla="*/ 2147483646 w 7908"/>
              <a:gd name="T25" fmla="*/ 2147483646 h 100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D3F72D3-3E09-27B0-A152-4D3C4D24F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968D020-FBF6-019D-44E5-6FED23E33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0A09662-CC30-F8DB-AA87-9F1F34257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2B834F-0AD7-42A8-8BC1-78AFBF54644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97427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1">
            <a:extLst>
              <a:ext uri="{FF2B5EF4-FFF2-40B4-BE49-F238E27FC236}">
                <a16:creationId xmlns:a16="http://schemas.microsoft.com/office/drawing/2014/main" id="{2213D0AD-50F8-645F-05E1-9EF9277D334F}"/>
              </a:ext>
            </a:extLst>
          </p:cNvPr>
          <p:cNvSpPr>
            <a:spLocks/>
          </p:cNvSpPr>
          <p:nvPr/>
        </p:nvSpPr>
        <p:spPr bwMode="auto">
          <a:xfrm flipV="1">
            <a:off x="0" y="711200"/>
            <a:ext cx="1358900" cy="508000"/>
          </a:xfrm>
          <a:custGeom>
            <a:avLst/>
            <a:gdLst>
              <a:gd name="T0" fmla="*/ 2147483646 w 7908"/>
              <a:gd name="T1" fmla="*/ 2147483646 h 10000"/>
              <a:gd name="T2" fmla="*/ 2147483646 w 7908"/>
              <a:gd name="T3" fmla="*/ 2147483646 h 10000"/>
              <a:gd name="T4" fmla="*/ 2147483646 w 7908"/>
              <a:gd name="T5" fmla="*/ 2147483646 h 10000"/>
              <a:gd name="T6" fmla="*/ 2147483646 w 7908"/>
              <a:gd name="T7" fmla="*/ 0 h 10000"/>
              <a:gd name="T8" fmla="*/ 2147483646 w 7908"/>
              <a:gd name="T9" fmla="*/ 0 h 10000"/>
              <a:gd name="T10" fmla="*/ 0 w 7908"/>
              <a:gd name="T11" fmla="*/ 2147483646 h 10000"/>
              <a:gd name="T12" fmla="*/ 0 w 7908"/>
              <a:gd name="T13" fmla="*/ 2147483646 h 10000"/>
              <a:gd name="T14" fmla="*/ 2147483646 w 7908"/>
              <a:gd name="T15" fmla="*/ 2147483646 h 10000"/>
              <a:gd name="T16" fmla="*/ 2147483646 w 7908"/>
              <a:gd name="T17" fmla="*/ 2147483646 h 10000"/>
              <a:gd name="T18" fmla="*/ 2147483646 w 7908"/>
              <a:gd name="T19" fmla="*/ 2147483646 h 10000"/>
              <a:gd name="T20" fmla="*/ 2147483646 w 7908"/>
              <a:gd name="T21" fmla="*/ 2147483646 h 10000"/>
              <a:gd name="T22" fmla="*/ 2147483646 w 7908"/>
              <a:gd name="T23" fmla="*/ 2147483646 h 10000"/>
              <a:gd name="T24" fmla="*/ 2147483646 w 7908"/>
              <a:gd name="T25" fmla="*/ 2147483646 h 100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F20B690-0A1C-45EA-3104-67F0B70DC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A7FBCD1-EC7B-1E07-819E-479967019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B6FC468-2628-0FF1-5586-3A0310163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B18ECB-10F4-4625-A9BE-9C7896E1719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94992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1D1249-1022-B4DC-002B-EBDC9F785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88698C-5E51-0571-59B2-1DA3E877E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9BE42D-34EF-89C3-066F-AA320D986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327C09-D36F-4837-B917-A4E4A07FFD1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0777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360B9FE-587F-7BAC-E3E9-EF11CBEF8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5589BEE-0115-54E1-3ECD-E6592C6A3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046A9D4-0DE7-0EC4-C6E3-263D0208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7F65A4-20DA-4666-B567-9DF642FDC3D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5811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1">
            <a:extLst>
              <a:ext uri="{FF2B5EF4-FFF2-40B4-BE49-F238E27FC236}">
                <a16:creationId xmlns:a16="http://schemas.microsoft.com/office/drawing/2014/main" id="{93906EA0-EB19-424B-FE76-735F0DDA6BB1}"/>
              </a:ext>
            </a:extLst>
          </p:cNvPr>
          <p:cNvSpPr>
            <a:spLocks/>
          </p:cNvSpPr>
          <p:nvPr/>
        </p:nvSpPr>
        <p:spPr bwMode="auto">
          <a:xfrm flipV="1">
            <a:off x="0" y="711200"/>
            <a:ext cx="1358900" cy="508000"/>
          </a:xfrm>
          <a:custGeom>
            <a:avLst/>
            <a:gdLst>
              <a:gd name="T0" fmla="*/ 2147483646 w 7908"/>
              <a:gd name="T1" fmla="*/ 2147483646 h 10000"/>
              <a:gd name="T2" fmla="*/ 2147483646 w 7908"/>
              <a:gd name="T3" fmla="*/ 2147483646 h 10000"/>
              <a:gd name="T4" fmla="*/ 2147483646 w 7908"/>
              <a:gd name="T5" fmla="*/ 2147483646 h 10000"/>
              <a:gd name="T6" fmla="*/ 2147483646 w 7908"/>
              <a:gd name="T7" fmla="*/ 0 h 10000"/>
              <a:gd name="T8" fmla="*/ 2147483646 w 7908"/>
              <a:gd name="T9" fmla="*/ 0 h 10000"/>
              <a:gd name="T10" fmla="*/ 0 w 7908"/>
              <a:gd name="T11" fmla="*/ 2147483646 h 10000"/>
              <a:gd name="T12" fmla="*/ 0 w 7908"/>
              <a:gd name="T13" fmla="*/ 2147483646 h 10000"/>
              <a:gd name="T14" fmla="*/ 2147483646 w 7908"/>
              <a:gd name="T15" fmla="*/ 2147483646 h 10000"/>
              <a:gd name="T16" fmla="*/ 2147483646 w 7908"/>
              <a:gd name="T17" fmla="*/ 2147483646 h 10000"/>
              <a:gd name="T18" fmla="*/ 2147483646 w 7908"/>
              <a:gd name="T19" fmla="*/ 2147483646 h 10000"/>
              <a:gd name="T20" fmla="*/ 2147483646 w 7908"/>
              <a:gd name="T21" fmla="*/ 2147483646 h 10000"/>
              <a:gd name="T22" fmla="*/ 2147483646 w 7908"/>
              <a:gd name="T23" fmla="*/ 2147483646 h 10000"/>
              <a:gd name="T24" fmla="*/ 2147483646 w 7908"/>
              <a:gd name="T25" fmla="*/ 2147483646 h 100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8">
            <a:extLst>
              <a:ext uri="{FF2B5EF4-FFF2-40B4-BE49-F238E27FC236}">
                <a16:creationId xmlns:a16="http://schemas.microsoft.com/office/drawing/2014/main" id="{E8D57571-F6BD-0C24-1C4F-E03378316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9">
            <a:extLst>
              <a:ext uri="{FF2B5EF4-FFF2-40B4-BE49-F238E27FC236}">
                <a16:creationId xmlns:a16="http://schemas.microsoft.com/office/drawing/2014/main" id="{335CADE0-21A0-8EB9-A936-D5561BCF9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10">
            <a:extLst>
              <a:ext uri="{FF2B5EF4-FFF2-40B4-BE49-F238E27FC236}">
                <a16:creationId xmlns:a16="http://schemas.microsoft.com/office/drawing/2014/main" id="{969AC9DA-3C43-D13E-422C-78A0F1D76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982CDF-6EA7-40C5-AE8B-7EED598A343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7837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1">
            <a:extLst>
              <a:ext uri="{FF2B5EF4-FFF2-40B4-BE49-F238E27FC236}">
                <a16:creationId xmlns:a16="http://schemas.microsoft.com/office/drawing/2014/main" id="{179F4F01-7979-0620-4930-6546C706B129}"/>
              </a:ext>
            </a:extLst>
          </p:cNvPr>
          <p:cNvSpPr>
            <a:spLocks/>
          </p:cNvSpPr>
          <p:nvPr/>
        </p:nvSpPr>
        <p:spPr bwMode="auto">
          <a:xfrm flipV="1">
            <a:off x="0" y="3167063"/>
            <a:ext cx="1358900" cy="508000"/>
          </a:xfrm>
          <a:custGeom>
            <a:avLst/>
            <a:gdLst>
              <a:gd name="T0" fmla="*/ 2147483646 w 7908"/>
              <a:gd name="T1" fmla="*/ 2147483646 h 10000"/>
              <a:gd name="T2" fmla="*/ 2147483646 w 7908"/>
              <a:gd name="T3" fmla="*/ 2147483646 h 10000"/>
              <a:gd name="T4" fmla="*/ 2147483646 w 7908"/>
              <a:gd name="T5" fmla="*/ 2147483646 h 10000"/>
              <a:gd name="T6" fmla="*/ 2147483646 w 7908"/>
              <a:gd name="T7" fmla="*/ 0 h 10000"/>
              <a:gd name="T8" fmla="*/ 2147483646 w 7908"/>
              <a:gd name="T9" fmla="*/ 0 h 10000"/>
              <a:gd name="T10" fmla="*/ 0 w 7908"/>
              <a:gd name="T11" fmla="*/ 2147483646 h 10000"/>
              <a:gd name="T12" fmla="*/ 0 w 7908"/>
              <a:gd name="T13" fmla="*/ 2147483646 h 10000"/>
              <a:gd name="T14" fmla="*/ 2147483646 w 7908"/>
              <a:gd name="T15" fmla="*/ 2147483646 h 10000"/>
              <a:gd name="T16" fmla="*/ 2147483646 w 7908"/>
              <a:gd name="T17" fmla="*/ 2147483646 h 10000"/>
              <a:gd name="T18" fmla="*/ 2147483646 w 7908"/>
              <a:gd name="T19" fmla="*/ 2147483646 h 10000"/>
              <a:gd name="T20" fmla="*/ 2147483646 w 7908"/>
              <a:gd name="T21" fmla="*/ 2147483646 h 10000"/>
              <a:gd name="T22" fmla="*/ 2147483646 w 7908"/>
              <a:gd name="T23" fmla="*/ 2147483646 h 10000"/>
              <a:gd name="T24" fmla="*/ 2147483646 w 7908"/>
              <a:gd name="T25" fmla="*/ 2147483646 h 100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89065B0-AC1D-5572-3BF3-0FFE410BF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F9FE7A33-00A4-43FC-A7DD-6707926BD665}" type="datetimeFigureOut">
              <a:rPr lang="en-US" altLang="zh-CN"/>
              <a:pPr>
                <a:defRPr/>
              </a:pPr>
              <a:t>9/2/2024</a:t>
            </a:fld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7C100FC-5F9A-26BB-F423-E849AE3A8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F0ECE8E-C9BC-8993-A639-504C224E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1175" y="3244850"/>
            <a:ext cx="585788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41B43B-3958-4C18-B2E4-4E5B29A34D1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0135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1">
            <a:extLst>
              <a:ext uri="{FF2B5EF4-FFF2-40B4-BE49-F238E27FC236}">
                <a16:creationId xmlns:a16="http://schemas.microsoft.com/office/drawing/2014/main" id="{CC1797BC-8645-209D-4775-32F018A99C98}"/>
              </a:ext>
            </a:extLst>
          </p:cNvPr>
          <p:cNvSpPr>
            <a:spLocks/>
          </p:cNvSpPr>
          <p:nvPr/>
        </p:nvSpPr>
        <p:spPr bwMode="auto">
          <a:xfrm flipV="1">
            <a:off x="0" y="711200"/>
            <a:ext cx="1358900" cy="508000"/>
          </a:xfrm>
          <a:custGeom>
            <a:avLst/>
            <a:gdLst>
              <a:gd name="T0" fmla="*/ 2147483646 w 7908"/>
              <a:gd name="T1" fmla="*/ 2147483646 h 10000"/>
              <a:gd name="T2" fmla="*/ 2147483646 w 7908"/>
              <a:gd name="T3" fmla="*/ 2147483646 h 10000"/>
              <a:gd name="T4" fmla="*/ 2147483646 w 7908"/>
              <a:gd name="T5" fmla="*/ 2147483646 h 10000"/>
              <a:gd name="T6" fmla="*/ 2147483646 w 7908"/>
              <a:gd name="T7" fmla="*/ 0 h 10000"/>
              <a:gd name="T8" fmla="*/ 2147483646 w 7908"/>
              <a:gd name="T9" fmla="*/ 0 h 10000"/>
              <a:gd name="T10" fmla="*/ 0 w 7908"/>
              <a:gd name="T11" fmla="*/ 2147483646 h 10000"/>
              <a:gd name="T12" fmla="*/ 0 w 7908"/>
              <a:gd name="T13" fmla="*/ 2147483646 h 10000"/>
              <a:gd name="T14" fmla="*/ 2147483646 w 7908"/>
              <a:gd name="T15" fmla="*/ 2147483646 h 10000"/>
              <a:gd name="T16" fmla="*/ 2147483646 w 7908"/>
              <a:gd name="T17" fmla="*/ 2147483646 h 10000"/>
              <a:gd name="T18" fmla="*/ 2147483646 w 7908"/>
              <a:gd name="T19" fmla="*/ 2147483646 h 10000"/>
              <a:gd name="T20" fmla="*/ 2147483646 w 7908"/>
              <a:gd name="T21" fmla="*/ 2147483646 h 10000"/>
              <a:gd name="T22" fmla="*/ 2147483646 w 7908"/>
              <a:gd name="T23" fmla="*/ 2147483646 h 10000"/>
              <a:gd name="T24" fmla="*/ 2147483646 w 7908"/>
              <a:gd name="T25" fmla="*/ 2147483646 h 100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3DF9C7-6CF8-EEA4-157F-7F5E0277E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77CF63-806F-6AA5-64DE-B27433919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68E17CF-2F46-6480-31BE-5467CA008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2C7726-7D63-4B7E-86ED-8CF9E345B02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504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1">
            <a:extLst>
              <a:ext uri="{FF2B5EF4-FFF2-40B4-BE49-F238E27FC236}">
                <a16:creationId xmlns:a16="http://schemas.microsoft.com/office/drawing/2014/main" id="{9A68A50F-B28E-4915-3454-4D28B5C83258}"/>
              </a:ext>
            </a:extLst>
          </p:cNvPr>
          <p:cNvSpPr>
            <a:spLocks/>
          </p:cNvSpPr>
          <p:nvPr/>
        </p:nvSpPr>
        <p:spPr bwMode="auto">
          <a:xfrm flipV="1">
            <a:off x="0" y="711200"/>
            <a:ext cx="1358900" cy="508000"/>
          </a:xfrm>
          <a:custGeom>
            <a:avLst/>
            <a:gdLst>
              <a:gd name="T0" fmla="*/ 2147483646 w 7908"/>
              <a:gd name="T1" fmla="*/ 2147483646 h 10000"/>
              <a:gd name="T2" fmla="*/ 2147483646 w 7908"/>
              <a:gd name="T3" fmla="*/ 2147483646 h 10000"/>
              <a:gd name="T4" fmla="*/ 2147483646 w 7908"/>
              <a:gd name="T5" fmla="*/ 2147483646 h 10000"/>
              <a:gd name="T6" fmla="*/ 2147483646 w 7908"/>
              <a:gd name="T7" fmla="*/ 0 h 10000"/>
              <a:gd name="T8" fmla="*/ 2147483646 w 7908"/>
              <a:gd name="T9" fmla="*/ 0 h 10000"/>
              <a:gd name="T10" fmla="*/ 0 w 7908"/>
              <a:gd name="T11" fmla="*/ 2147483646 h 10000"/>
              <a:gd name="T12" fmla="*/ 0 w 7908"/>
              <a:gd name="T13" fmla="*/ 2147483646 h 10000"/>
              <a:gd name="T14" fmla="*/ 2147483646 w 7908"/>
              <a:gd name="T15" fmla="*/ 2147483646 h 10000"/>
              <a:gd name="T16" fmla="*/ 2147483646 w 7908"/>
              <a:gd name="T17" fmla="*/ 2147483646 h 10000"/>
              <a:gd name="T18" fmla="*/ 2147483646 w 7908"/>
              <a:gd name="T19" fmla="*/ 2147483646 h 10000"/>
              <a:gd name="T20" fmla="*/ 2147483646 w 7908"/>
              <a:gd name="T21" fmla="*/ 2147483646 h 10000"/>
              <a:gd name="T22" fmla="*/ 2147483646 w 7908"/>
              <a:gd name="T23" fmla="*/ 2147483646 h 10000"/>
              <a:gd name="T24" fmla="*/ 2147483646 w 7908"/>
              <a:gd name="T25" fmla="*/ 2147483646 h 100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94DA05-B09F-3CA6-ACDB-86A68C840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C52764-F947-9BE6-67CB-0473F810D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E1C7BCB-27F1-AF04-FA67-78C1161B7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DD5FC1-321B-410E-AAC6-409C5868DF3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7802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1">
            <a:extLst>
              <a:ext uri="{FF2B5EF4-FFF2-40B4-BE49-F238E27FC236}">
                <a16:creationId xmlns:a16="http://schemas.microsoft.com/office/drawing/2014/main" id="{1A7C6D5D-654F-EB6B-1412-25ADEB86907A}"/>
              </a:ext>
            </a:extLst>
          </p:cNvPr>
          <p:cNvSpPr>
            <a:spLocks/>
          </p:cNvSpPr>
          <p:nvPr/>
        </p:nvSpPr>
        <p:spPr bwMode="auto">
          <a:xfrm flipV="1">
            <a:off x="0" y="711200"/>
            <a:ext cx="1358900" cy="508000"/>
          </a:xfrm>
          <a:custGeom>
            <a:avLst/>
            <a:gdLst>
              <a:gd name="T0" fmla="*/ 2147483646 w 7908"/>
              <a:gd name="T1" fmla="*/ 2147483646 h 10000"/>
              <a:gd name="T2" fmla="*/ 2147483646 w 7908"/>
              <a:gd name="T3" fmla="*/ 2147483646 h 10000"/>
              <a:gd name="T4" fmla="*/ 2147483646 w 7908"/>
              <a:gd name="T5" fmla="*/ 2147483646 h 10000"/>
              <a:gd name="T6" fmla="*/ 2147483646 w 7908"/>
              <a:gd name="T7" fmla="*/ 0 h 10000"/>
              <a:gd name="T8" fmla="*/ 2147483646 w 7908"/>
              <a:gd name="T9" fmla="*/ 0 h 10000"/>
              <a:gd name="T10" fmla="*/ 0 w 7908"/>
              <a:gd name="T11" fmla="*/ 2147483646 h 10000"/>
              <a:gd name="T12" fmla="*/ 0 w 7908"/>
              <a:gd name="T13" fmla="*/ 2147483646 h 10000"/>
              <a:gd name="T14" fmla="*/ 2147483646 w 7908"/>
              <a:gd name="T15" fmla="*/ 2147483646 h 10000"/>
              <a:gd name="T16" fmla="*/ 2147483646 w 7908"/>
              <a:gd name="T17" fmla="*/ 2147483646 h 10000"/>
              <a:gd name="T18" fmla="*/ 2147483646 w 7908"/>
              <a:gd name="T19" fmla="*/ 2147483646 h 10000"/>
              <a:gd name="T20" fmla="*/ 2147483646 w 7908"/>
              <a:gd name="T21" fmla="*/ 2147483646 h 10000"/>
              <a:gd name="T22" fmla="*/ 2147483646 w 7908"/>
              <a:gd name="T23" fmla="*/ 2147483646 h 10000"/>
              <a:gd name="T24" fmla="*/ 2147483646 w 7908"/>
              <a:gd name="T25" fmla="*/ 2147483646 h 100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0E489C7D-0397-EBA7-4688-E6CB440EB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584975BD-0CBE-210F-1781-6A6F27270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DF250C98-709A-075D-C579-A3A483B97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C8ABBA-C57F-412E-A9EA-1CC44857A63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1766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1">
            <a:extLst>
              <a:ext uri="{FF2B5EF4-FFF2-40B4-BE49-F238E27FC236}">
                <a16:creationId xmlns:a16="http://schemas.microsoft.com/office/drawing/2014/main" id="{3615569F-A107-1134-4AE6-366F9C6C0A5A}"/>
              </a:ext>
            </a:extLst>
          </p:cNvPr>
          <p:cNvSpPr>
            <a:spLocks/>
          </p:cNvSpPr>
          <p:nvPr/>
        </p:nvSpPr>
        <p:spPr bwMode="auto">
          <a:xfrm flipV="1">
            <a:off x="0" y="711200"/>
            <a:ext cx="1358900" cy="508000"/>
          </a:xfrm>
          <a:custGeom>
            <a:avLst/>
            <a:gdLst>
              <a:gd name="T0" fmla="*/ 2147483646 w 7908"/>
              <a:gd name="T1" fmla="*/ 2147483646 h 10000"/>
              <a:gd name="T2" fmla="*/ 2147483646 w 7908"/>
              <a:gd name="T3" fmla="*/ 2147483646 h 10000"/>
              <a:gd name="T4" fmla="*/ 2147483646 w 7908"/>
              <a:gd name="T5" fmla="*/ 2147483646 h 10000"/>
              <a:gd name="T6" fmla="*/ 2147483646 w 7908"/>
              <a:gd name="T7" fmla="*/ 0 h 10000"/>
              <a:gd name="T8" fmla="*/ 2147483646 w 7908"/>
              <a:gd name="T9" fmla="*/ 0 h 10000"/>
              <a:gd name="T10" fmla="*/ 0 w 7908"/>
              <a:gd name="T11" fmla="*/ 2147483646 h 10000"/>
              <a:gd name="T12" fmla="*/ 0 w 7908"/>
              <a:gd name="T13" fmla="*/ 2147483646 h 10000"/>
              <a:gd name="T14" fmla="*/ 2147483646 w 7908"/>
              <a:gd name="T15" fmla="*/ 2147483646 h 10000"/>
              <a:gd name="T16" fmla="*/ 2147483646 w 7908"/>
              <a:gd name="T17" fmla="*/ 2147483646 h 10000"/>
              <a:gd name="T18" fmla="*/ 2147483646 w 7908"/>
              <a:gd name="T19" fmla="*/ 2147483646 h 10000"/>
              <a:gd name="T20" fmla="*/ 2147483646 w 7908"/>
              <a:gd name="T21" fmla="*/ 2147483646 h 10000"/>
              <a:gd name="T22" fmla="*/ 2147483646 w 7908"/>
              <a:gd name="T23" fmla="*/ 2147483646 h 10000"/>
              <a:gd name="T24" fmla="*/ 2147483646 w 7908"/>
              <a:gd name="T25" fmla="*/ 2147483646 h 100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AE23393F-FDBC-48FC-3FBD-0DF5B3086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B83DED38-CC91-423A-B6CE-0D7BDECBA675}" type="datetimeFigureOut">
              <a:rPr lang="en-US" altLang="zh-CN"/>
              <a:pPr>
                <a:defRPr/>
              </a:pPr>
              <a:t>9/2/2024</a:t>
            </a:fld>
            <a:endParaRPr lang="en-US" altLang="zh-CN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45A198D4-8C6E-C4FC-DFC6-46289D824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12913" y="6143625"/>
            <a:ext cx="571817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E8800EA-7FCD-D3A6-0480-40B4BFC4B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9BC9440A-AE8F-4E17-9A3C-2782EF3D53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427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1">
            <a:extLst>
              <a:ext uri="{FF2B5EF4-FFF2-40B4-BE49-F238E27FC236}">
                <a16:creationId xmlns:a16="http://schemas.microsoft.com/office/drawing/2014/main" id="{61586E40-7575-7AE0-1941-EB7072EA66E5}"/>
              </a:ext>
            </a:extLst>
          </p:cNvPr>
          <p:cNvSpPr>
            <a:spLocks/>
          </p:cNvSpPr>
          <p:nvPr/>
        </p:nvSpPr>
        <p:spPr bwMode="auto">
          <a:xfrm flipV="1">
            <a:off x="0" y="711200"/>
            <a:ext cx="1358900" cy="508000"/>
          </a:xfrm>
          <a:custGeom>
            <a:avLst/>
            <a:gdLst>
              <a:gd name="T0" fmla="*/ 2147483646 w 7908"/>
              <a:gd name="T1" fmla="*/ 2147483646 h 10000"/>
              <a:gd name="T2" fmla="*/ 2147483646 w 7908"/>
              <a:gd name="T3" fmla="*/ 2147483646 h 10000"/>
              <a:gd name="T4" fmla="*/ 2147483646 w 7908"/>
              <a:gd name="T5" fmla="*/ 2147483646 h 10000"/>
              <a:gd name="T6" fmla="*/ 2147483646 w 7908"/>
              <a:gd name="T7" fmla="*/ 0 h 10000"/>
              <a:gd name="T8" fmla="*/ 2147483646 w 7908"/>
              <a:gd name="T9" fmla="*/ 0 h 10000"/>
              <a:gd name="T10" fmla="*/ 0 w 7908"/>
              <a:gd name="T11" fmla="*/ 2147483646 h 10000"/>
              <a:gd name="T12" fmla="*/ 0 w 7908"/>
              <a:gd name="T13" fmla="*/ 2147483646 h 10000"/>
              <a:gd name="T14" fmla="*/ 2147483646 w 7908"/>
              <a:gd name="T15" fmla="*/ 2147483646 h 10000"/>
              <a:gd name="T16" fmla="*/ 2147483646 w 7908"/>
              <a:gd name="T17" fmla="*/ 2147483646 h 10000"/>
              <a:gd name="T18" fmla="*/ 2147483646 w 7908"/>
              <a:gd name="T19" fmla="*/ 2147483646 h 10000"/>
              <a:gd name="T20" fmla="*/ 2147483646 w 7908"/>
              <a:gd name="T21" fmla="*/ 2147483646 h 10000"/>
              <a:gd name="T22" fmla="*/ 2147483646 w 7908"/>
              <a:gd name="T23" fmla="*/ 2147483646 h 10000"/>
              <a:gd name="T24" fmla="*/ 2147483646 w 7908"/>
              <a:gd name="T25" fmla="*/ 2147483646 h 100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484E1A-989F-BA17-DBD7-1A8CD8C5B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37A64C-13A6-3AD9-34C3-D7F695094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BC62A-1764-E964-204D-CAC0EEEBA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7D7062-224A-40CA-85CA-317408E238A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6324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35">
            <a:extLst>
              <a:ext uri="{FF2B5EF4-FFF2-40B4-BE49-F238E27FC236}">
                <a16:creationId xmlns:a16="http://schemas.microsoft.com/office/drawing/2014/main" id="{F9BDFF8F-49E2-6A6B-AF1B-C1457D3F8C62}"/>
              </a:ext>
            </a:extLst>
          </p:cNvPr>
          <p:cNvGrpSpPr>
            <a:grpSpLocks/>
          </p:cNvGrpSpPr>
          <p:nvPr/>
        </p:nvGrpSpPr>
        <p:grpSpPr bwMode="auto">
          <a:xfrm>
            <a:off x="0" y="228600"/>
            <a:ext cx="1981200" cy="6638925"/>
            <a:chOff x="2487613" y="285750"/>
            <a:chExt cx="2428875" cy="5654676"/>
          </a:xfrm>
        </p:grpSpPr>
        <p:sp>
          <p:nvSpPr>
            <p:cNvPr id="1047" name="Freeform 11">
              <a:extLst>
                <a:ext uri="{FF2B5EF4-FFF2-40B4-BE49-F238E27FC236}">
                  <a16:creationId xmlns:a16="http://schemas.microsoft.com/office/drawing/2014/main" id="{C0F069A0-D15B-0ED9-0698-7F7194B18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>
                <a:gd name="T0" fmla="*/ 2147483646 w 22"/>
                <a:gd name="T1" fmla="*/ 2147483646 h 136"/>
                <a:gd name="T2" fmla="*/ 2147483646 w 22"/>
                <a:gd name="T3" fmla="*/ 2147483646 h 136"/>
                <a:gd name="T4" fmla="*/ 0 w 22"/>
                <a:gd name="T5" fmla="*/ 0 h 136"/>
                <a:gd name="T6" fmla="*/ 0 w 22"/>
                <a:gd name="T7" fmla="*/ 2147483646 h 136"/>
                <a:gd name="T8" fmla="*/ 2147483646 w 22"/>
                <a:gd name="T9" fmla="*/ 2147483646 h 136"/>
                <a:gd name="T10" fmla="*/ 2147483646 w 22"/>
                <a:gd name="T11" fmla="*/ 2147483646 h 1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8" name="Freeform 12">
              <a:extLst>
                <a:ext uri="{FF2B5EF4-FFF2-40B4-BE49-F238E27FC236}">
                  <a16:creationId xmlns:a16="http://schemas.microsoft.com/office/drawing/2014/main" id="{AA1FF92F-2E6A-CDBE-75B1-095497E268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>
                <a:gd name="T0" fmla="*/ 2147483646 w 140"/>
                <a:gd name="T1" fmla="*/ 2147483646 h 504"/>
                <a:gd name="T2" fmla="*/ 2147483646 w 140"/>
                <a:gd name="T3" fmla="*/ 2147483646 h 504"/>
                <a:gd name="T4" fmla="*/ 2147483646 w 140"/>
                <a:gd name="T5" fmla="*/ 2147483646 h 504"/>
                <a:gd name="T6" fmla="*/ 2147483646 w 140"/>
                <a:gd name="T7" fmla="*/ 2147483646 h 504"/>
                <a:gd name="T8" fmla="*/ 0 w 140"/>
                <a:gd name="T9" fmla="*/ 0 h 504"/>
                <a:gd name="T10" fmla="*/ 2147483646 w 140"/>
                <a:gd name="T11" fmla="*/ 2147483646 h 504"/>
                <a:gd name="T12" fmla="*/ 2147483646 w 140"/>
                <a:gd name="T13" fmla="*/ 2147483646 h 50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9" name="Freeform 13">
              <a:extLst>
                <a:ext uri="{FF2B5EF4-FFF2-40B4-BE49-F238E27FC236}">
                  <a16:creationId xmlns:a16="http://schemas.microsoft.com/office/drawing/2014/main" id="{11D19FCD-1042-4E65-265C-941C7348C9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>
                <a:gd name="T0" fmla="*/ 2147483646 w 132"/>
                <a:gd name="T1" fmla="*/ 2147483646 h 308"/>
                <a:gd name="T2" fmla="*/ 0 w 132"/>
                <a:gd name="T3" fmla="*/ 0 h 308"/>
                <a:gd name="T4" fmla="*/ 0 w 132"/>
                <a:gd name="T5" fmla="*/ 2147483646 h 308"/>
                <a:gd name="T6" fmla="*/ 2147483646 w 132"/>
                <a:gd name="T7" fmla="*/ 2147483646 h 308"/>
                <a:gd name="T8" fmla="*/ 2147483646 w 132"/>
                <a:gd name="T9" fmla="*/ 2147483646 h 308"/>
                <a:gd name="T10" fmla="*/ 2147483646 w 132"/>
                <a:gd name="T11" fmla="*/ 2147483646 h 308"/>
                <a:gd name="T12" fmla="*/ 2147483646 w 132"/>
                <a:gd name="T13" fmla="*/ 2147483646 h 308"/>
                <a:gd name="T14" fmla="*/ 2147483646 w 132"/>
                <a:gd name="T15" fmla="*/ 2147483646 h 30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0" name="Freeform 14">
              <a:extLst>
                <a:ext uri="{FF2B5EF4-FFF2-40B4-BE49-F238E27FC236}">
                  <a16:creationId xmlns:a16="http://schemas.microsoft.com/office/drawing/2014/main" id="{82D1F638-A1E8-0B63-003A-F13E52B6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>
                <a:gd name="T0" fmla="*/ 2147483646 w 37"/>
                <a:gd name="T1" fmla="*/ 2147483646 h 79"/>
                <a:gd name="T2" fmla="*/ 2147483646 w 37"/>
                <a:gd name="T3" fmla="*/ 2147483646 h 79"/>
                <a:gd name="T4" fmla="*/ 0 w 37"/>
                <a:gd name="T5" fmla="*/ 0 h 79"/>
                <a:gd name="T6" fmla="*/ 2147483646 w 37"/>
                <a:gd name="T7" fmla="*/ 2147483646 h 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1" name="Freeform 15">
              <a:extLst>
                <a:ext uri="{FF2B5EF4-FFF2-40B4-BE49-F238E27FC236}">
                  <a16:creationId xmlns:a16="http://schemas.microsoft.com/office/drawing/2014/main" id="{F6CFBE52-97BC-19B5-96FF-14442CBF2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>
                <a:gd name="T0" fmla="*/ 2147483646 w 178"/>
                <a:gd name="T1" fmla="*/ 2147483646 h 722"/>
                <a:gd name="T2" fmla="*/ 2147483646 w 178"/>
                <a:gd name="T3" fmla="*/ 2147483646 h 722"/>
                <a:gd name="T4" fmla="*/ 2147483646 w 178"/>
                <a:gd name="T5" fmla="*/ 2147483646 h 722"/>
                <a:gd name="T6" fmla="*/ 2147483646 w 178"/>
                <a:gd name="T7" fmla="*/ 2147483646 h 722"/>
                <a:gd name="T8" fmla="*/ 0 w 178"/>
                <a:gd name="T9" fmla="*/ 0 h 722"/>
                <a:gd name="T10" fmla="*/ 2147483646 w 178"/>
                <a:gd name="T11" fmla="*/ 2147483646 h 722"/>
                <a:gd name="T12" fmla="*/ 2147483646 w 178"/>
                <a:gd name="T13" fmla="*/ 2147483646 h 722"/>
                <a:gd name="T14" fmla="*/ 2147483646 w 178"/>
                <a:gd name="T15" fmla="*/ 2147483646 h 722"/>
                <a:gd name="T16" fmla="*/ 2147483646 w 178"/>
                <a:gd name="T17" fmla="*/ 2147483646 h 722"/>
                <a:gd name="T18" fmla="*/ 2147483646 w 178"/>
                <a:gd name="T19" fmla="*/ 2147483646 h 722"/>
                <a:gd name="T20" fmla="*/ 2147483646 w 178"/>
                <a:gd name="T21" fmla="*/ 2147483646 h 7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2" name="Freeform 16">
              <a:extLst>
                <a:ext uri="{FF2B5EF4-FFF2-40B4-BE49-F238E27FC236}">
                  <a16:creationId xmlns:a16="http://schemas.microsoft.com/office/drawing/2014/main" id="{8470CDE1-5EE4-A455-50D5-DC03BDA60A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>
                <a:gd name="T0" fmla="*/ 2147483646 w 23"/>
                <a:gd name="T1" fmla="*/ 2147483646 h 635"/>
                <a:gd name="T2" fmla="*/ 2147483646 w 23"/>
                <a:gd name="T3" fmla="*/ 2147483646 h 635"/>
                <a:gd name="T4" fmla="*/ 2147483646 w 23"/>
                <a:gd name="T5" fmla="*/ 2147483646 h 635"/>
                <a:gd name="T6" fmla="*/ 2147483646 w 23"/>
                <a:gd name="T7" fmla="*/ 2147483646 h 635"/>
                <a:gd name="T8" fmla="*/ 2147483646 w 23"/>
                <a:gd name="T9" fmla="*/ 2147483646 h 635"/>
                <a:gd name="T10" fmla="*/ 2147483646 w 23"/>
                <a:gd name="T11" fmla="*/ 2147483646 h 635"/>
                <a:gd name="T12" fmla="*/ 2147483646 w 23"/>
                <a:gd name="T13" fmla="*/ 0 h 635"/>
                <a:gd name="T14" fmla="*/ 2147483646 w 23"/>
                <a:gd name="T15" fmla="*/ 0 h 635"/>
                <a:gd name="T16" fmla="*/ 2147483646 w 23"/>
                <a:gd name="T17" fmla="*/ 2147483646 h 635"/>
                <a:gd name="T18" fmla="*/ 2147483646 w 23"/>
                <a:gd name="T19" fmla="*/ 2147483646 h 6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3" name="Freeform 17">
              <a:extLst>
                <a:ext uri="{FF2B5EF4-FFF2-40B4-BE49-F238E27FC236}">
                  <a16:creationId xmlns:a16="http://schemas.microsoft.com/office/drawing/2014/main" id="{E6310CC9-0C7B-F7A3-427F-FB7C99850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>
                <a:gd name="T0" fmla="*/ 0 w 17"/>
                <a:gd name="T1" fmla="*/ 0 h 107"/>
                <a:gd name="T2" fmla="*/ 2147483646 w 17"/>
                <a:gd name="T3" fmla="*/ 2147483646 h 107"/>
                <a:gd name="T4" fmla="*/ 2147483646 w 17"/>
                <a:gd name="T5" fmla="*/ 2147483646 h 107"/>
                <a:gd name="T6" fmla="*/ 2147483646 w 17"/>
                <a:gd name="T7" fmla="*/ 2147483646 h 107"/>
                <a:gd name="T8" fmla="*/ 2147483646 w 17"/>
                <a:gd name="T9" fmla="*/ 2147483646 h 107"/>
                <a:gd name="T10" fmla="*/ 0 w 17"/>
                <a:gd name="T11" fmla="*/ 0 h 10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4" name="Freeform 18">
              <a:extLst>
                <a:ext uri="{FF2B5EF4-FFF2-40B4-BE49-F238E27FC236}">
                  <a16:creationId xmlns:a16="http://schemas.microsoft.com/office/drawing/2014/main" id="{FE14B22D-DF06-F783-0911-6EA1CAEE5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>
                <a:gd name="T0" fmla="*/ 0 w 41"/>
                <a:gd name="T1" fmla="*/ 0 h 222"/>
                <a:gd name="T2" fmla="*/ 2147483646 w 41"/>
                <a:gd name="T3" fmla="*/ 2147483646 h 222"/>
                <a:gd name="T4" fmla="*/ 2147483646 w 41"/>
                <a:gd name="T5" fmla="*/ 2147483646 h 222"/>
                <a:gd name="T6" fmla="*/ 2147483646 w 41"/>
                <a:gd name="T7" fmla="*/ 2147483646 h 222"/>
                <a:gd name="T8" fmla="*/ 2147483646 w 41"/>
                <a:gd name="T9" fmla="*/ 2147483646 h 222"/>
                <a:gd name="T10" fmla="*/ 2147483646 w 41"/>
                <a:gd name="T11" fmla="*/ 2147483646 h 222"/>
                <a:gd name="T12" fmla="*/ 2147483646 w 41"/>
                <a:gd name="T13" fmla="*/ 2147483646 h 222"/>
                <a:gd name="T14" fmla="*/ 2147483646 w 41"/>
                <a:gd name="T15" fmla="*/ 2147483646 h 222"/>
                <a:gd name="T16" fmla="*/ 2147483646 w 41"/>
                <a:gd name="T17" fmla="*/ 2147483646 h 222"/>
                <a:gd name="T18" fmla="*/ 0 w 41"/>
                <a:gd name="T19" fmla="*/ 0 h 2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5" name="Freeform 19">
              <a:extLst>
                <a:ext uri="{FF2B5EF4-FFF2-40B4-BE49-F238E27FC236}">
                  <a16:creationId xmlns:a16="http://schemas.microsoft.com/office/drawing/2014/main" id="{F7E3DE3E-A5CE-3FF4-CEB1-EADA4BA9B5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>
                <a:gd name="T0" fmla="*/ 2147483646 w 450"/>
                <a:gd name="T1" fmla="*/ 2147483646 h 878"/>
                <a:gd name="T2" fmla="*/ 2147483646 w 450"/>
                <a:gd name="T3" fmla="*/ 2147483646 h 878"/>
                <a:gd name="T4" fmla="*/ 2147483646 w 450"/>
                <a:gd name="T5" fmla="*/ 2147483646 h 878"/>
                <a:gd name="T6" fmla="*/ 2147483646 w 450"/>
                <a:gd name="T7" fmla="*/ 2147483646 h 878"/>
                <a:gd name="T8" fmla="*/ 2147483646 w 450"/>
                <a:gd name="T9" fmla="*/ 2147483646 h 878"/>
                <a:gd name="T10" fmla="*/ 2147483646 w 450"/>
                <a:gd name="T11" fmla="*/ 2147483646 h 878"/>
                <a:gd name="T12" fmla="*/ 2147483646 w 450"/>
                <a:gd name="T13" fmla="*/ 2147483646 h 878"/>
                <a:gd name="T14" fmla="*/ 2147483646 w 450"/>
                <a:gd name="T15" fmla="*/ 0 h 878"/>
                <a:gd name="T16" fmla="*/ 2147483646 w 450"/>
                <a:gd name="T17" fmla="*/ 2147483646 h 878"/>
                <a:gd name="T18" fmla="*/ 2147483646 w 450"/>
                <a:gd name="T19" fmla="*/ 2147483646 h 878"/>
                <a:gd name="T20" fmla="*/ 2147483646 w 450"/>
                <a:gd name="T21" fmla="*/ 2147483646 h 878"/>
                <a:gd name="T22" fmla="*/ 2147483646 w 450"/>
                <a:gd name="T23" fmla="*/ 2147483646 h 878"/>
                <a:gd name="T24" fmla="*/ 2147483646 w 450"/>
                <a:gd name="T25" fmla="*/ 2147483646 h 878"/>
                <a:gd name="T26" fmla="*/ 0 w 450"/>
                <a:gd name="T27" fmla="*/ 2147483646 h 878"/>
                <a:gd name="T28" fmla="*/ 0 w 450"/>
                <a:gd name="T29" fmla="*/ 2147483646 h 878"/>
                <a:gd name="T30" fmla="*/ 2147483646 w 450"/>
                <a:gd name="T31" fmla="*/ 2147483646 h 878"/>
                <a:gd name="T32" fmla="*/ 2147483646 w 450"/>
                <a:gd name="T33" fmla="*/ 2147483646 h 87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6" name="Freeform 20">
              <a:extLst>
                <a:ext uri="{FF2B5EF4-FFF2-40B4-BE49-F238E27FC236}">
                  <a16:creationId xmlns:a16="http://schemas.microsoft.com/office/drawing/2014/main" id="{DFC40EF4-0FEE-5CF0-744C-E75B9E167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>
                <a:gd name="T0" fmla="*/ 0 w 35"/>
                <a:gd name="T1" fmla="*/ 0 h 73"/>
                <a:gd name="T2" fmla="*/ 2147483646 w 35"/>
                <a:gd name="T3" fmla="*/ 2147483646 h 73"/>
                <a:gd name="T4" fmla="*/ 2147483646 w 35"/>
                <a:gd name="T5" fmla="*/ 2147483646 h 73"/>
                <a:gd name="T6" fmla="*/ 0 w 35"/>
                <a:gd name="T7" fmla="*/ 0 h 7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7" name="Freeform 21">
              <a:extLst>
                <a:ext uri="{FF2B5EF4-FFF2-40B4-BE49-F238E27FC236}">
                  <a16:creationId xmlns:a16="http://schemas.microsoft.com/office/drawing/2014/main" id="{66B5A389-BCC1-75F1-CD84-B29A88AD9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>
                <a:gd name="T0" fmla="*/ 2147483646 w 8"/>
                <a:gd name="T1" fmla="*/ 2147483646 h 48"/>
                <a:gd name="T2" fmla="*/ 2147483646 w 8"/>
                <a:gd name="T3" fmla="*/ 2147483646 h 48"/>
                <a:gd name="T4" fmla="*/ 2147483646 w 8"/>
                <a:gd name="T5" fmla="*/ 2147483646 h 48"/>
                <a:gd name="T6" fmla="*/ 2147483646 w 8"/>
                <a:gd name="T7" fmla="*/ 0 h 48"/>
                <a:gd name="T8" fmla="*/ 0 w 8"/>
                <a:gd name="T9" fmla="*/ 2147483646 h 48"/>
                <a:gd name="T10" fmla="*/ 2147483646 w 8"/>
                <a:gd name="T11" fmla="*/ 2147483646 h 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8" name="Freeform 22">
              <a:extLst>
                <a:ext uri="{FF2B5EF4-FFF2-40B4-BE49-F238E27FC236}">
                  <a16:creationId xmlns:a16="http://schemas.microsoft.com/office/drawing/2014/main" id="{0D78FDBD-D789-AF1F-39E2-C168D5191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>
                <a:gd name="T0" fmla="*/ 2147483646 w 52"/>
                <a:gd name="T1" fmla="*/ 2147483646 h 135"/>
                <a:gd name="T2" fmla="*/ 0 w 52"/>
                <a:gd name="T3" fmla="*/ 0 h 135"/>
                <a:gd name="T4" fmla="*/ 2147483646 w 52"/>
                <a:gd name="T5" fmla="*/ 2147483646 h 135"/>
                <a:gd name="T6" fmla="*/ 2147483646 w 52"/>
                <a:gd name="T7" fmla="*/ 2147483646 h 135"/>
                <a:gd name="T8" fmla="*/ 2147483646 w 52"/>
                <a:gd name="T9" fmla="*/ 2147483646 h 135"/>
                <a:gd name="T10" fmla="*/ 2147483646 w 52"/>
                <a:gd name="T11" fmla="*/ 2147483646 h 135"/>
                <a:gd name="T12" fmla="*/ 2147483646 w 52"/>
                <a:gd name="T13" fmla="*/ 2147483646 h 135"/>
                <a:gd name="T14" fmla="*/ 2147483646 w 52"/>
                <a:gd name="T15" fmla="*/ 2147483646 h 13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27" name="Group 48">
            <a:extLst>
              <a:ext uri="{FF2B5EF4-FFF2-40B4-BE49-F238E27FC236}">
                <a16:creationId xmlns:a16="http://schemas.microsoft.com/office/drawing/2014/main" id="{B74C5DDE-5100-6033-2AC2-C282E8E73809}"/>
              </a:ext>
            </a:extLst>
          </p:cNvPr>
          <p:cNvGrpSpPr>
            <a:grpSpLocks/>
          </p:cNvGrpSpPr>
          <p:nvPr/>
        </p:nvGrpSpPr>
        <p:grpSpPr bwMode="auto">
          <a:xfrm>
            <a:off x="20638" y="0"/>
            <a:ext cx="1952625" cy="6853238"/>
            <a:chOff x="6627813" y="195650"/>
            <a:chExt cx="1952625" cy="5678101"/>
          </a:xfrm>
        </p:grpSpPr>
        <p:sp>
          <p:nvSpPr>
            <p:cNvPr id="1035" name="Freeform 27">
              <a:extLst>
                <a:ext uri="{FF2B5EF4-FFF2-40B4-BE49-F238E27FC236}">
                  <a16:creationId xmlns:a16="http://schemas.microsoft.com/office/drawing/2014/main" id="{B483B747-B445-1B4C-3303-2DC83DB3B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7813" y="195650"/>
              <a:ext cx="409575" cy="3646488"/>
            </a:xfrm>
            <a:custGeom>
              <a:avLst/>
              <a:gdLst>
                <a:gd name="T0" fmla="*/ 2147483646 w 103"/>
                <a:gd name="T1" fmla="*/ 2147483646 h 920"/>
                <a:gd name="T2" fmla="*/ 2147483646 w 103"/>
                <a:gd name="T3" fmla="*/ 2147483646 h 920"/>
                <a:gd name="T4" fmla="*/ 2147483646 w 103"/>
                <a:gd name="T5" fmla="*/ 2147483646 h 920"/>
                <a:gd name="T6" fmla="*/ 2147483646 w 103"/>
                <a:gd name="T7" fmla="*/ 2147483646 h 920"/>
                <a:gd name="T8" fmla="*/ 2147483646 w 103"/>
                <a:gd name="T9" fmla="*/ 2147483646 h 920"/>
                <a:gd name="T10" fmla="*/ 2147483646 w 103"/>
                <a:gd name="T11" fmla="*/ 2147483646 h 920"/>
                <a:gd name="T12" fmla="*/ 2147483646 w 103"/>
                <a:gd name="T13" fmla="*/ 2147483646 h 920"/>
                <a:gd name="T14" fmla="*/ 2147483646 w 103"/>
                <a:gd name="T15" fmla="*/ 2147483646 h 920"/>
                <a:gd name="T16" fmla="*/ 2147483646 w 103"/>
                <a:gd name="T17" fmla="*/ 2147483646 h 920"/>
                <a:gd name="T18" fmla="*/ 2147483646 w 103"/>
                <a:gd name="T19" fmla="*/ 2147483646 h 920"/>
                <a:gd name="T20" fmla="*/ 2147483646 w 103"/>
                <a:gd name="T21" fmla="*/ 2147483646 h 920"/>
                <a:gd name="T22" fmla="*/ 2147483646 w 103"/>
                <a:gd name="T23" fmla="*/ 0 h 920"/>
                <a:gd name="T24" fmla="*/ 0 w 103"/>
                <a:gd name="T25" fmla="*/ 0 h 920"/>
                <a:gd name="T26" fmla="*/ 2147483646 w 103"/>
                <a:gd name="T27" fmla="*/ 2147483646 h 920"/>
                <a:gd name="T28" fmla="*/ 2147483646 w 103"/>
                <a:gd name="T29" fmla="*/ 2147483646 h 92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6" name="Freeform 28">
              <a:extLst>
                <a:ext uri="{FF2B5EF4-FFF2-40B4-BE49-F238E27FC236}">
                  <a16:creationId xmlns:a16="http://schemas.microsoft.com/office/drawing/2014/main" id="{9A2C851E-FAB3-6E34-E68F-8E4A0A2C5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>
                <a:gd name="T0" fmla="*/ 2147483646 w 88"/>
                <a:gd name="T1" fmla="*/ 2147483646 h 330"/>
                <a:gd name="T2" fmla="*/ 2147483646 w 88"/>
                <a:gd name="T3" fmla="*/ 2147483646 h 330"/>
                <a:gd name="T4" fmla="*/ 2147483646 w 88"/>
                <a:gd name="T5" fmla="*/ 2147483646 h 330"/>
                <a:gd name="T6" fmla="*/ 2147483646 w 88"/>
                <a:gd name="T7" fmla="*/ 2147483646 h 330"/>
                <a:gd name="T8" fmla="*/ 2147483646 w 88"/>
                <a:gd name="T9" fmla="*/ 2147483646 h 330"/>
                <a:gd name="T10" fmla="*/ 0 w 88"/>
                <a:gd name="T11" fmla="*/ 0 h 330"/>
                <a:gd name="T12" fmla="*/ 2147483646 w 88"/>
                <a:gd name="T13" fmla="*/ 2147483646 h 330"/>
                <a:gd name="T14" fmla="*/ 2147483646 w 88"/>
                <a:gd name="T15" fmla="*/ 2147483646 h 33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7" name="Freeform 29">
              <a:extLst>
                <a:ext uri="{FF2B5EF4-FFF2-40B4-BE49-F238E27FC236}">
                  <a16:creationId xmlns:a16="http://schemas.microsoft.com/office/drawing/2014/main" id="{5050A883-5AE1-3B3E-3A2B-E213A06A9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>
                <a:gd name="T0" fmla="*/ 2147483646 w 90"/>
                <a:gd name="T1" fmla="*/ 2147483646 h 207"/>
                <a:gd name="T2" fmla="*/ 0 w 90"/>
                <a:gd name="T3" fmla="*/ 0 h 207"/>
                <a:gd name="T4" fmla="*/ 2147483646 w 90"/>
                <a:gd name="T5" fmla="*/ 2147483646 h 207"/>
                <a:gd name="T6" fmla="*/ 2147483646 w 90"/>
                <a:gd name="T7" fmla="*/ 2147483646 h 207"/>
                <a:gd name="T8" fmla="*/ 2147483646 w 90"/>
                <a:gd name="T9" fmla="*/ 2147483646 h 207"/>
                <a:gd name="T10" fmla="*/ 2147483646 w 90"/>
                <a:gd name="T11" fmla="*/ 2147483646 h 207"/>
                <a:gd name="T12" fmla="*/ 2147483646 w 90"/>
                <a:gd name="T13" fmla="*/ 2147483646 h 207"/>
                <a:gd name="T14" fmla="*/ 2147483646 w 90"/>
                <a:gd name="T15" fmla="*/ 2147483646 h 2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8" name="Freeform 30">
              <a:extLst>
                <a:ext uri="{FF2B5EF4-FFF2-40B4-BE49-F238E27FC236}">
                  <a16:creationId xmlns:a16="http://schemas.microsoft.com/office/drawing/2014/main" id="{C5206C88-F52D-CE03-7B1C-4F0CF2961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>
                <a:gd name="T0" fmla="*/ 2147483646 w 115"/>
                <a:gd name="T1" fmla="*/ 2147483646 h 467"/>
                <a:gd name="T2" fmla="*/ 2147483646 w 115"/>
                <a:gd name="T3" fmla="*/ 2147483646 h 467"/>
                <a:gd name="T4" fmla="*/ 2147483646 w 115"/>
                <a:gd name="T5" fmla="*/ 2147483646 h 467"/>
                <a:gd name="T6" fmla="*/ 2147483646 w 115"/>
                <a:gd name="T7" fmla="*/ 2147483646 h 467"/>
                <a:gd name="T8" fmla="*/ 0 w 115"/>
                <a:gd name="T9" fmla="*/ 0 h 467"/>
                <a:gd name="T10" fmla="*/ 2147483646 w 115"/>
                <a:gd name="T11" fmla="*/ 2147483646 h 467"/>
                <a:gd name="T12" fmla="*/ 2147483646 w 115"/>
                <a:gd name="T13" fmla="*/ 2147483646 h 467"/>
                <a:gd name="T14" fmla="*/ 2147483646 w 115"/>
                <a:gd name="T15" fmla="*/ 2147483646 h 467"/>
                <a:gd name="T16" fmla="*/ 2147483646 w 115"/>
                <a:gd name="T17" fmla="*/ 2147483646 h 467"/>
                <a:gd name="T18" fmla="*/ 2147483646 w 115"/>
                <a:gd name="T19" fmla="*/ 2147483646 h 467"/>
                <a:gd name="T20" fmla="*/ 2147483646 w 115"/>
                <a:gd name="T21" fmla="*/ 2147483646 h 46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9" name="Freeform 31">
              <a:extLst>
                <a:ext uri="{FF2B5EF4-FFF2-40B4-BE49-F238E27FC236}">
                  <a16:creationId xmlns:a16="http://schemas.microsoft.com/office/drawing/2014/main" id="{C52EEC0D-E830-495D-25F2-447CC1A47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>
                <a:gd name="T0" fmla="*/ 2147483646 w 36"/>
                <a:gd name="T1" fmla="*/ 2147483646 h 633"/>
                <a:gd name="T2" fmla="*/ 2147483646 w 36"/>
                <a:gd name="T3" fmla="*/ 2147483646 h 633"/>
                <a:gd name="T4" fmla="*/ 2147483646 w 36"/>
                <a:gd name="T5" fmla="*/ 2147483646 h 633"/>
                <a:gd name="T6" fmla="*/ 2147483646 w 36"/>
                <a:gd name="T7" fmla="*/ 2147483646 h 633"/>
                <a:gd name="T8" fmla="*/ 2147483646 w 36"/>
                <a:gd name="T9" fmla="*/ 2147483646 h 633"/>
                <a:gd name="T10" fmla="*/ 2147483646 w 36"/>
                <a:gd name="T11" fmla="*/ 0 h 633"/>
                <a:gd name="T12" fmla="*/ 2147483646 w 36"/>
                <a:gd name="T13" fmla="*/ 0 h 633"/>
                <a:gd name="T14" fmla="*/ 2147483646 w 36"/>
                <a:gd name="T15" fmla="*/ 2147483646 h 633"/>
                <a:gd name="T16" fmla="*/ 2147483646 w 36"/>
                <a:gd name="T17" fmla="*/ 2147483646 h 633"/>
                <a:gd name="T18" fmla="*/ 2147483646 w 36"/>
                <a:gd name="T19" fmla="*/ 2147483646 h 633"/>
                <a:gd name="T20" fmla="*/ 2147483646 w 36"/>
                <a:gd name="T21" fmla="*/ 2147483646 h 633"/>
                <a:gd name="T22" fmla="*/ 2147483646 w 36"/>
                <a:gd name="T23" fmla="*/ 2147483646 h 633"/>
                <a:gd name="T24" fmla="*/ 2147483646 w 36"/>
                <a:gd name="T25" fmla="*/ 2147483646 h 63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0" name="Freeform 32">
              <a:extLst>
                <a:ext uri="{FF2B5EF4-FFF2-40B4-BE49-F238E27FC236}">
                  <a16:creationId xmlns:a16="http://schemas.microsoft.com/office/drawing/2014/main" id="{52885EB8-7459-6D6C-7595-581F446F3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>
                <a:gd name="T0" fmla="*/ 2147483646 w 28"/>
                <a:gd name="T1" fmla="*/ 2147483646 h 59"/>
                <a:gd name="T2" fmla="*/ 2147483646 w 28"/>
                <a:gd name="T3" fmla="*/ 2147483646 h 59"/>
                <a:gd name="T4" fmla="*/ 0 w 28"/>
                <a:gd name="T5" fmla="*/ 0 h 59"/>
                <a:gd name="T6" fmla="*/ 2147483646 w 28"/>
                <a:gd name="T7" fmla="*/ 2147483646 h 5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1" name="Freeform 33">
              <a:extLst>
                <a:ext uri="{FF2B5EF4-FFF2-40B4-BE49-F238E27FC236}">
                  <a16:creationId xmlns:a16="http://schemas.microsoft.com/office/drawing/2014/main" id="{28EEC6AE-8CCC-C092-985E-B3F873441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>
                <a:gd name="T0" fmla="*/ 2147483646 w 17"/>
                <a:gd name="T1" fmla="*/ 2147483646 h 107"/>
                <a:gd name="T2" fmla="*/ 2147483646 w 17"/>
                <a:gd name="T3" fmla="*/ 2147483646 h 107"/>
                <a:gd name="T4" fmla="*/ 2147483646 w 17"/>
                <a:gd name="T5" fmla="*/ 2147483646 h 107"/>
                <a:gd name="T6" fmla="*/ 2147483646 w 17"/>
                <a:gd name="T7" fmla="*/ 2147483646 h 107"/>
                <a:gd name="T8" fmla="*/ 0 w 17"/>
                <a:gd name="T9" fmla="*/ 0 h 107"/>
                <a:gd name="T10" fmla="*/ 0 w 17"/>
                <a:gd name="T11" fmla="*/ 2147483646 h 107"/>
                <a:gd name="T12" fmla="*/ 2147483646 w 17"/>
                <a:gd name="T13" fmla="*/ 2147483646 h 1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2" name="Freeform 34">
              <a:extLst>
                <a:ext uri="{FF2B5EF4-FFF2-40B4-BE49-F238E27FC236}">
                  <a16:creationId xmlns:a16="http://schemas.microsoft.com/office/drawing/2014/main" id="{6C8BDF16-C73D-E766-26E4-1F4D2F900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>
                <a:gd name="T0" fmla="*/ 2147483646 w 294"/>
                <a:gd name="T1" fmla="*/ 2147483646 h 568"/>
                <a:gd name="T2" fmla="*/ 2147483646 w 294"/>
                <a:gd name="T3" fmla="*/ 2147483646 h 568"/>
                <a:gd name="T4" fmla="*/ 2147483646 w 294"/>
                <a:gd name="T5" fmla="*/ 2147483646 h 568"/>
                <a:gd name="T6" fmla="*/ 2147483646 w 294"/>
                <a:gd name="T7" fmla="*/ 2147483646 h 568"/>
                <a:gd name="T8" fmla="*/ 2147483646 w 294"/>
                <a:gd name="T9" fmla="*/ 2147483646 h 568"/>
                <a:gd name="T10" fmla="*/ 2147483646 w 294"/>
                <a:gd name="T11" fmla="*/ 2147483646 h 568"/>
                <a:gd name="T12" fmla="*/ 2147483646 w 294"/>
                <a:gd name="T13" fmla="*/ 0 h 568"/>
                <a:gd name="T14" fmla="*/ 2147483646 w 294"/>
                <a:gd name="T15" fmla="*/ 0 h 568"/>
                <a:gd name="T16" fmla="*/ 2147483646 w 294"/>
                <a:gd name="T17" fmla="*/ 2147483646 h 568"/>
                <a:gd name="T18" fmla="*/ 2147483646 w 294"/>
                <a:gd name="T19" fmla="*/ 2147483646 h 568"/>
                <a:gd name="T20" fmla="*/ 2147483646 w 294"/>
                <a:gd name="T21" fmla="*/ 2147483646 h 568"/>
                <a:gd name="T22" fmla="*/ 2147483646 w 294"/>
                <a:gd name="T23" fmla="*/ 2147483646 h 568"/>
                <a:gd name="T24" fmla="*/ 2147483646 w 294"/>
                <a:gd name="T25" fmla="*/ 2147483646 h 568"/>
                <a:gd name="T26" fmla="*/ 0 w 294"/>
                <a:gd name="T27" fmla="*/ 2147483646 h 568"/>
                <a:gd name="T28" fmla="*/ 2147483646 w 294"/>
                <a:gd name="T29" fmla="*/ 2147483646 h 568"/>
                <a:gd name="T30" fmla="*/ 2147483646 w 294"/>
                <a:gd name="T31" fmla="*/ 2147483646 h 56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3" name="Freeform 35">
              <a:extLst>
                <a:ext uri="{FF2B5EF4-FFF2-40B4-BE49-F238E27FC236}">
                  <a16:creationId xmlns:a16="http://schemas.microsoft.com/office/drawing/2014/main" id="{5C082E83-B169-E29A-39FD-332DA4732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>
                <a:gd name="T0" fmla="*/ 0 w 25"/>
                <a:gd name="T1" fmla="*/ 0 h 53"/>
                <a:gd name="T2" fmla="*/ 2147483646 w 25"/>
                <a:gd name="T3" fmla="*/ 2147483646 h 53"/>
                <a:gd name="T4" fmla="*/ 2147483646 w 25"/>
                <a:gd name="T5" fmla="*/ 2147483646 h 53"/>
                <a:gd name="T6" fmla="*/ 0 w 25"/>
                <a:gd name="T7" fmla="*/ 0 h 5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" name="Freeform 36">
              <a:extLst>
                <a:ext uri="{FF2B5EF4-FFF2-40B4-BE49-F238E27FC236}">
                  <a16:creationId xmlns:a16="http://schemas.microsoft.com/office/drawing/2014/main" id="{1AADF0AE-CE80-D2C1-149B-579E6B3AC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>
                <a:gd name="T0" fmla="*/ 0 w 29"/>
                <a:gd name="T1" fmla="*/ 0 h 141"/>
                <a:gd name="T2" fmla="*/ 2147483646 w 29"/>
                <a:gd name="T3" fmla="*/ 2147483646 h 141"/>
                <a:gd name="T4" fmla="*/ 2147483646 w 29"/>
                <a:gd name="T5" fmla="*/ 2147483646 h 141"/>
                <a:gd name="T6" fmla="*/ 2147483646 w 29"/>
                <a:gd name="T7" fmla="*/ 2147483646 h 141"/>
                <a:gd name="T8" fmla="*/ 2147483646 w 29"/>
                <a:gd name="T9" fmla="*/ 2147483646 h 141"/>
                <a:gd name="T10" fmla="*/ 2147483646 w 29"/>
                <a:gd name="T11" fmla="*/ 2147483646 h 141"/>
                <a:gd name="T12" fmla="*/ 2147483646 w 29"/>
                <a:gd name="T13" fmla="*/ 2147483646 h 141"/>
                <a:gd name="T14" fmla="*/ 0 w 29"/>
                <a:gd name="T15" fmla="*/ 0 h 14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5" name="Freeform 37">
              <a:extLst>
                <a:ext uri="{FF2B5EF4-FFF2-40B4-BE49-F238E27FC236}">
                  <a16:creationId xmlns:a16="http://schemas.microsoft.com/office/drawing/2014/main" id="{B2543C2A-BE49-67A6-7F7A-B16A6F1D2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>
                <a:gd name="T0" fmla="*/ 0 w 8"/>
                <a:gd name="T1" fmla="*/ 2147483646 h 48"/>
                <a:gd name="T2" fmla="*/ 2147483646 w 8"/>
                <a:gd name="T3" fmla="*/ 2147483646 h 48"/>
                <a:gd name="T4" fmla="*/ 2147483646 w 8"/>
                <a:gd name="T5" fmla="*/ 2147483646 h 48"/>
                <a:gd name="T6" fmla="*/ 2147483646 w 8"/>
                <a:gd name="T7" fmla="*/ 2147483646 h 48"/>
                <a:gd name="T8" fmla="*/ 0 w 8"/>
                <a:gd name="T9" fmla="*/ 0 h 48"/>
                <a:gd name="T10" fmla="*/ 0 w 8"/>
                <a:gd name="T11" fmla="*/ 2147483646 h 48"/>
                <a:gd name="T12" fmla="*/ 0 w 8"/>
                <a:gd name="T13" fmla="*/ 2147483646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6" name="Freeform 38">
              <a:extLst>
                <a:ext uri="{FF2B5EF4-FFF2-40B4-BE49-F238E27FC236}">
                  <a16:creationId xmlns:a16="http://schemas.microsoft.com/office/drawing/2014/main" id="{AAE4C519-1190-3179-AD21-E1D68BCCD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>
                <a:gd name="T0" fmla="*/ 2147483646 w 44"/>
                <a:gd name="T1" fmla="*/ 2147483646 h 111"/>
                <a:gd name="T2" fmla="*/ 0 w 44"/>
                <a:gd name="T3" fmla="*/ 0 h 111"/>
                <a:gd name="T4" fmla="*/ 2147483646 w 44"/>
                <a:gd name="T5" fmla="*/ 2147483646 h 111"/>
                <a:gd name="T6" fmla="*/ 2147483646 w 44"/>
                <a:gd name="T7" fmla="*/ 2147483646 h 111"/>
                <a:gd name="T8" fmla="*/ 2147483646 w 44"/>
                <a:gd name="T9" fmla="*/ 2147483646 h 111"/>
                <a:gd name="T10" fmla="*/ 2147483646 w 44"/>
                <a:gd name="T11" fmla="*/ 2147483646 h 111"/>
                <a:gd name="T12" fmla="*/ 2147483646 w 44"/>
                <a:gd name="T13" fmla="*/ 2147483646 h 111"/>
                <a:gd name="T14" fmla="*/ 2147483646 w 44"/>
                <a:gd name="T15" fmla="*/ 2147483646 h 11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FD3C346C-5462-FD65-7F01-26AA7F09CAC7}"/>
              </a:ext>
            </a:extLst>
          </p:cNvPr>
          <p:cNvSpPr/>
          <p:nvPr/>
        </p:nvSpPr>
        <p:spPr>
          <a:xfrm>
            <a:off x="0" y="0"/>
            <a:ext cx="182563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29" name="Title Placeholder 1">
            <a:extLst>
              <a:ext uri="{FF2B5EF4-FFF2-40B4-BE49-F238E27FC236}">
                <a16:creationId xmlns:a16="http://schemas.microsoft.com/office/drawing/2014/main" id="{BF620274-C335-47CD-A59A-EF40134491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944688" y="623888"/>
            <a:ext cx="6589712" cy="128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0" name="Text Placeholder 2">
            <a:extLst>
              <a:ext uri="{FF2B5EF4-FFF2-40B4-BE49-F238E27FC236}">
                <a16:creationId xmlns:a16="http://schemas.microsoft.com/office/drawing/2014/main" id="{78938D9C-C665-8DD2-3F56-0193B13D18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943100" y="2133600"/>
            <a:ext cx="65913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58969E-62D8-C8EB-51DF-899DF6EF3B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0" y="6135688"/>
            <a:ext cx="766763" cy="369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321E0-A2DC-8326-BB19-D6ACF1B265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43100" y="6135688"/>
            <a:ext cx="57165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3D78C-C574-2ECB-B1B5-AF8BA291B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175" y="787400"/>
            <a:ext cx="5857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2000">
                <a:solidFill>
                  <a:srgbClr val="FEFFFF"/>
                </a:solidFill>
                <a:latin typeface="+mn-lt"/>
              </a:defRPr>
            </a:lvl1pPr>
          </a:lstStyle>
          <a:p>
            <a:pPr>
              <a:defRPr/>
            </a:pPr>
            <a:fld id="{406624CE-3281-48D3-B774-333E5C269EA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Text Box 40">
            <a:extLst>
              <a:ext uri="{FF2B5EF4-FFF2-40B4-BE49-F238E27FC236}">
                <a16:creationId xmlns:a16="http://schemas.microsoft.com/office/drawing/2014/main" id="{857A69E5-CD2F-789F-7785-3B1EABC08B3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30250" y="6437313"/>
            <a:ext cx="7802563" cy="3048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defRPr/>
            </a:pPr>
            <a:r>
              <a:rPr lang="zh-CN" altLang="en-US" sz="1400" b="1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智能科学与技术系                                                                                                 西安电子科技大学</a:t>
            </a:r>
            <a:endParaRPr lang="zh-CN" altLang="en-US" sz="1400" b="1">
              <a:solidFill>
                <a:srgbClr val="A5002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45" r:id="rId1"/>
    <p:sldLayoutId id="2147484546" r:id="rId2"/>
    <p:sldLayoutId id="2147484547" r:id="rId3"/>
    <p:sldLayoutId id="2147484548" r:id="rId4"/>
    <p:sldLayoutId id="2147484549" r:id="rId5"/>
    <p:sldLayoutId id="2147484550" r:id="rId6"/>
    <p:sldLayoutId id="2147484551" r:id="rId7"/>
    <p:sldLayoutId id="2147484552" r:id="rId8"/>
    <p:sldLayoutId id="2147484553" r:id="rId9"/>
    <p:sldLayoutId id="2147484554" r:id="rId10"/>
    <p:sldLayoutId id="2147484555" r:id="rId11"/>
    <p:sldLayoutId id="2147484556" r:id="rId12"/>
    <p:sldLayoutId id="2147484557" r:id="rId13"/>
    <p:sldLayoutId id="2147484558" r:id="rId14"/>
    <p:sldLayoutId id="2147484559" r:id="rId15"/>
    <p:sldLayoutId id="2147484560" r:id="rId16"/>
    <p:sldLayoutId id="2147484561" r:id="rId17"/>
    <p:sldLayoutId id="2147484562" r:id="rId18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rgbClr val="262626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rgbClr val="262626"/>
          </a:solidFill>
          <a:latin typeface="Century Gothic" panose="020B0502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rgbClr val="262626"/>
          </a:solidFill>
          <a:latin typeface="Century Gothic" panose="020B0502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rgbClr val="262626"/>
          </a:solidFill>
          <a:latin typeface="Century Gothic" panose="020B0502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rgbClr val="262626"/>
          </a:solidFill>
          <a:latin typeface="Century Gothic" panose="020B050202020202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0" fontAlgn="base" hangingPunct="0">
        <a:spcBef>
          <a:spcPts val="1000"/>
        </a:spcBef>
        <a:spcAft>
          <a:spcPct val="0"/>
        </a:spcAft>
        <a:buClr>
          <a:schemeClr val="accent1"/>
        </a:buClr>
        <a:buFont typeface="Wingdings 3" panose="05040102010807070707" pitchFamily="18" charset="2"/>
        <a:buChar char=""/>
        <a:defRPr kern="1200">
          <a:solidFill>
            <a:srgbClr val="40404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1000"/>
        </a:spcBef>
        <a:spcAft>
          <a:spcPct val="0"/>
        </a:spcAft>
        <a:buClr>
          <a:schemeClr val="accent1"/>
        </a:buClr>
        <a:buFont typeface="Wingdings 3" panose="05040102010807070707" pitchFamily="18" charset="2"/>
        <a:buChar char=""/>
        <a:defRPr sz="1600" kern="12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1000"/>
        </a:spcBef>
        <a:spcAft>
          <a:spcPct val="0"/>
        </a:spcAft>
        <a:buClr>
          <a:schemeClr val="accent1"/>
        </a:buClr>
        <a:buFont typeface="Wingdings 3" panose="05040102010807070707" pitchFamily="18" charset="2"/>
        <a:buChar char="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1000"/>
        </a:spcBef>
        <a:spcAft>
          <a:spcPct val="0"/>
        </a:spcAft>
        <a:buClr>
          <a:schemeClr val="accent1"/>
        </a:buClr>
        <a:buFont typeface="Wingdings 3" panose="05040102010807070707" pitchFamily="18" charset="2"/>
        <a:buChar char=""/>
        <a:defRPr sz="1200" kern="12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1000"/>
        </a:spcBef>
        <a:spcAft>
          <a:spcPct val="0"/>
        </a:spcAft>
        <a:buClr>
          <a:schemeClr val="accent1"/>
        </a:buClr>
        <a:buFont typeface="Wingdings 3" panose="05040102010807070707" pitchFamily="18" charset="2"/>
        <a:buChar char=""/>
        <a:defRPr sz="1200" kern="12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23.tv/oUXx1fW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72AC4466-4DEA-1CDA-E8FE-C9A30ADC8ECC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403648" y="32147"/>
            <a:ext cx="6553200" cy="1007963"/>
          </a:xfrm>
        </p:spPr>
        <p:txBody>
          <a:bodyPr rtlCol="0"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计算智能导论</a:t>
            </a:r>
            <a:b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</a:br>
            <a:b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</a:br>
            <a:b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</a:br>
            <a:b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</a:br>
            <a:endParaRPr lang="zh-CN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5CEC284A-F74E-2692-851E-919BEEA99C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3429000"/>
            <a:ext cx="6589712" cy="6477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zh-CN" altLang="en-US" sz="3600" dirty="0">
                <a:solidFill>
                  <a:srgbClr val="262626"/>
                </a:solidFill>
                <a:highlight>
                  <a:srgbClr val="FFFF00"/>
                </a:highlight>
              </a:rPr>
              <a:t>课程目的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971108AE-FBDD-C4F2-C585-25D5F0EBF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08720"/>
            <a:ext cx="8929688" cy="52689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 algn="l" defTabSz="457200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None/>
              <a:defRPr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zh-CN" sz="2800" dirty="0"/>
              <a:t>计算智能是受“大自然智慧”启发而设计出的一类算法的统称</a:t>
            </a:r>
            <a:r>
              <a:rPr lang="zh-CN" altLang="en-US" sz="2800" dirty="0"/>
              <a:t>，是</a:t>
            </a:r>
            <a:r>
              <a:rPr lang="zh-CN" altLang="zh-CN" sz="2800" dirty="0"/>
              <a:t>人工智能的新生领域</a:t>
            </a:r>
            <a:r>
              <a:rPr lang="zh-CN" altLang="en-US" sz="2800" dirty="0"/>
              <a:t>。包括三大分支：</a:t>
            </a:r>
            <a:endParaRPr lang="en-US" altLang="zh-CN" sz="2800" dirty="0"/>
          </a:p>
          <a:p>
            <a:pPr marL="914400" lvl="1" indent="-457200" algn="l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进化计算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400" lvl="1" indent="-457200" algn="l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模糊计算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400" lvl="1" indent="-457200" algn="l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神经网络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altLang="zh-CN" sz="2600" dirty="0"/>
          </a:p>
          <a:p>
            <a:pPr lvl="1">
              <a:lnSpc>
                <a:spcPct val="90000"/>
              </a:lnSpc>
              <a:defRPr/>
            </a:pPr>
            <a:endParaRPr lang="en-US" altLang="zh-CN" sz="2600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800" dirty="0"/>
              <a:t>讲授计算智能的有关理论、技术及了解其应用领域</a:t>
            </a:r>
            <a:endParaRPr lang="en-US" altLang="zh-CN" sz="2800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zh-CN" sz="2800" dirty="0"/>
              <a:t>获得利用计算智能算法在工程领域分析问题，展开研究，设计解决方案的能力</a:t>
            </a:r>
            <a:endParaRPr lang="en-US" altLang="zh-CN" sz="2800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zh-CN" sz="2800" dirty="0"/>
              <a:t>培养从</a:t>
            </a:r>
            <a:r>
              <a:rPr lang="zh-CN" altLang="zh-CN" sz="2800" dirty="0">
                <a:highlight>
                  <a:srgbClr val="FFFF00"/>
                </a:highlight>
              </a:rPr>
              <a:t>计算</a:t>
            </a:r>
            <a:r>
              <a:rPr lang="zh-CN" altLang="zh-CN" sz="2800" dirty="0"/>
              <a:t>的角度审视世界的思维方式</a:t>
            </a:r>
            <a:endParaRPr lang="zh-CN" altLang="en-US" sz="2800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altLang="zh-CN" sz="2800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altLang="zh-CN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3">
            <a:extLst>
              <a:ext uri="{FF2B5EF4-FFF2-40B4-BE49-F238E27FC236}">
                <a16:creationId xmlns:a16="http://schemas.microsoft.com/office/drawing/2014/main" id="{47B80111-3C91-967F-98C2-D073C75D66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8313" y="115888"/>
            <a:ext cx="7848600" cy="3889375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defRPr/>
            </a:pPr>
            <a:r>
              <a:rPr lang="zh-CN" altLang="en-US" sz="2800" dirty="0"/>
              <a:t>问： 你会下国际象棋吗？ </a:t>
            </a:r>
          </a:p>
          <a:p>
            <a:pPr eaLnBrk="1" hangingPunct="1">
              <a:defRPr/>
            </a:pPr>
            <a:r>
              <a:rPr lang="zh-CN" altLang="en-US" sz="2800" dirty="0"/>
              <a:t>答：是的。 </a:t>
            </a:r>
          </a:p>
          <a:p>
            <a:pPr eaLnBrk="1" hangingPunct="1">
              <a:defRPr/>
            </a:pPr>
            <a:r>
              <a:rPr lang="zh-CN" altLang="en-US" sz="2800" dirty="0"/>
              <a:t>问：你会下国际象棋吗？ </a:t>
            </a:r>
          </a:p>
          <a:p>
            <a:pPr eaLnBrk="1" hangingPunct="1">
              <a:defRPr/>
            </a:pPr>
            <a:r>
              <a:rPr lang="zh-CN" altLang="en-US" sz="2800" dirty="0"/>
              <a:t>答：是的，我不是已经说过了吗？ </a:t>
            </a:r>
          </a:p>
          <a:p>
            <a:pPr eaLnBrk="1" hangingPunct="1">
              <a:defRPr/>
            </a:pPr>
            <a:r>
              <a:rPr lang="zh-CN" altLang="en-US" sz="2800" dirty="0"/>
              <a:t>问：请再次回答，你会下国际象棋吗？ </a:t>
            </a:r>
          </a:p>
          <a:p>
            <a:pPr eaLnBrk="1" hangingPunct="1">
              <a:defRPr/>
            </a:pPr>
            <a:r>
              <a:rPr lang="zh-CN" altLang="en-US" sz="2800" dirty="0"/>
              <a:t>答：你烦不烦，干嘛老提同样的问题。</a:t>
            </a:r>
            <a:endParaRPr lang="en-US" altLang="zh-CN" sz="2800" dirty="0"/>
          </a:p>
          <a:p>
            <a:pPr marL="0" indent="0" eaLnBrk="1" hangingPunct="1">
              <a:buFont typeface="Wingdings 3" panose="05040102010807070707" pitchFamily="18" charset="2"/>
              <a:buNone/>
              <a:defRPr/>
            </a:pPr>
            <a:endParaRPr lang="en-US" altLang="zh-CN" sz="2800" dirty="0"/>
          </a:p>
          <a:p>
            <a:pPr marL="0" indent="0" eaLnBrk="1" hangingPunct="1">
              <a:buFont typeface="Wingdings 3" panose="05040102010807070707" pitchFamily="18" charset="2"/>
              <a:buNone/>
              <a:defRPr/>
            </a:pPr>
            <a:r>
              <a:rPr lang="zh-CN" altLang="en-US" sz="2800" dirty="0"/>
              <a:t>你多半会认为回答问题是人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9413DC0-1256-5E69-1C7B-D935AFDDF1BA}"/>
              </a:ext>
            </a:extLst>
          </p:cNvPr>
          <p:cNvSpPr txBox="1"/>
          <p:nvPr/>
        </p:nvSpPr>
        <p:spPr>
          <a:xfrm>
            <a:off x="233834" y="4221088"/>
            <a:ext cx="8676331" cy="224676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2800" dirty="0"/>
              <a:t>上述两种对话的</a:t>
            </a:r>
            <a:r>
              <a:rPr lang="zh-CN" altLang="en-US" sz="2800" dirty="0">
                <a:highlight>
                  <a:srgbClr val="FFFF00"/>
                </a:highlight>
              </a:rPr>
              <a:t>区别</a:t>
            </a:r>
            <a:r>
              <a:rPr lang="zh-CN" altLang="en-US" sz="2800" dirty="0"/>
              <a:t>在于：</a:t>
            </a:r>
            <a:endParaRPr lang="en-US" altLang="zh-CN" sz="2800" dirty="0"/>
          </a:p>
          <a:p>
            <a:pPr eaLnBrk="1" hangingPunct="1">
              <a:defRPr/>
            </a:pPr>
            <a:r>
              <a:rPr lang="zh-CN" altLang="en-US" sz="2800" dirty="0"/>
              <a:t>第一种可明显地感到回答者是从</a:t>
            </a:r>
            <a:r>
              <a:rPr lang="zh-CN" altLang="en-US" sz="2800" dirty="0">
                <a:solidFill>
                  <a:srgbClr val="FF0000"/>
                </a:solidFill>
              </a:rPr>
              <a:t>知识库里提取简单的答案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pPr eaLnBrk="1" hangingPunct="1">
              <a:defRPr/>
            </a:pPr>
            <a:r>
              <a:rPr lang="zh-CN" altLang="en-US" sz="2800" dirty="0"/>
              <a:t>第二种则具有分析综合的能力，回答者知道观察者在反复提出同样的问题。</a:t>
            </a:r>
            <a:endParaRPr lang="en-US" altLang="zh-CN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6A70B03A-0E33-A2A0-C73A-738D82B48AB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115888"/>
            <a:ext cx="6589712" cy="7207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达特莫斯</a:t>
            </a:r>
            <a:r>
              <a:rPr lang="zh-CN" altLang="en-US" dirty="0">
                <a:highlight>
                  <a:srgbClr val="FFFF00"/>
                </a:highlight>
              </a:rPr>
              <a:t>会议（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+mn-lt"/>
              </a:rPr>
              <a:t>1956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+mn-lt"/>
              </a:rPr>
              <a:t>年夏天）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A0E67775-5907-DA8B-B4A0-F8CAC42B81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9388" y="796926"/>
            <a:ext cx="8915400" cy="4719638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首次提出了“人工智能” （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AI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）这一术语。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 eaLnBrk="1" hangingPunct="1">
              <a:lnSpc>
                <a:spcPct val="90000"/>
              </a:lnSpc>
              <a:defRPr/>
            </a:pP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 eaLnBrk="1" hangingPunct="1">
              <a:lnSpc>
                <a:spcPct val="90000"/>
              </a:lnSpc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主要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发起人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是</a:t>
            </a:r>
            <a:r>
              <a:rPr lang="zh-CN" altLang="en-US" sz="2800" dirty="0">
                <a:solidFill>
                  <a:srgbClr val="FF0000"/>
                </a:solidFill>
              </a:rPr>
              <a:t>麦卡锡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algn="just" eaLnBrk="1" hangingPunct="1">
              <a:lnSpc>
                <a:spcPct val="90000"/>
              </a:lnSpc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主要参与人：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algn="just" eaLnBrk="1" hangingPunct="1">
              <a:lnSpc>
                <a:spcPct val="90000"/>
              </a:lnSpc>
              <a:defRPr/>
            </a:pPr>
            <a:r>
              <a:rPr lang="zh-CN" altLang="en-US" sz="2600" dirty="0"/>
              <a:t>哈佛大学</a:t>
            </a:r>
            <a:r>
              <a:rPr lang="zh-CN" altLang="en-US" sz="2600" dirty="0">
                <a:solidFill>
                  <a:srgbClr val="FF0000"/>
                </a:solidFill>
              </a:rPr>
              <a:t>明斯基</a:t>
            </a:r>
            <a:r>
              <a:rPr lang="en-US" altLang="zh-CN" sz="2600" dirty="0"/>
              <a:t>(</a:t>
            </a:r>
            <a:r>
              <a:rPr lang="zh-CN" altLang="en-US" sz="2600" dirty="0"/>
              <a:t>图灵奖</a:t>
            </a:r>
            <a:r>
              <a:rPr lang="en-US" altLang="zh-CN" sz="2600" dirty="0"/>
              <a:t>)</a:t>
            </a:r>
          </a:p>
          <a:p>
            <a:pPr lvl="1" algn="just" eaLnBrk="1" hangingPunct="1">
              <a:lnSpc>
                <a:spcPct val="90000"/>
              </a:lnSpc>
              <a:defRPr/>
            </a:pPr>
            <a:r>
              <a:rPr lang="zh-CN" altLang="en-US" sz="2600" dirty="0"/>
              <a:t>贝尔实验室</a:t>
            </a:r>
            <a:r>
              <a:rPr lang="zh-CN" altLang="en-US" sz="2600" dirty="0">
                <a:solidFill>
                  <a:srgbClr val="FF0000"/>
                </a:solidFill>
              </a:rPr>
              <a:t>香农</a:t>
            </a:r>
            <a:endParaRPr lang="en-US" altLang="zh-CN" sz="2600" dirty="0">
              <a:solidFill>
                <a:srgbClr val="FF0000"/>
              </a:solidFill>
            </a:endParaRPr>
          </a:p>
          <a:p>
            <a:pPr lvl="1" algn="just" eaLnBrk="1" hangingPunct="1">
              <a:lnSpc>
                <a:spcPct val="90000"/>
              </a:lnSpc>
              <a:defRPr/>
            </a:pPr>
            <a:r>
              <a:rPr lang="en-US" altLang="zh-CN" sz="2600" dirty="0"/>
              <a:t>IBM</a:t>
            </a:r>
            <a:r>
              <a:rPr lang="zh-CN" altLang="en-US" sz="2600" dirty="0"/>
              <a:t>公司信息研究中心</a:t>
            </a:r>
            <a:r>
              <a:rPr lang="zh-CN" altLang="en-US" sz="2600" dirty="0">
                <a:solidFill>
                  <a:srgbClr val="FF0000"/>
                </a:solidFill>
              </a:rPr>
              <a:t>罗彻斯特</a:t>
            </a:r>
            <a:endParaRPr lang="en-US" altLang="zh-CN" sz="2600" dirty="0">
              <a:solidFill>
                <a:srgbClr val="FF0000"/>
              </a:solidFill>
            </a:endParaRPr>
          </a:p>
          <a:p>
            <a:pPr lvl="1" algn="just" eaLnBrk="1" hangingPunct="1">
              <a:lnSpc>
                <a:spcPct val="90000"/>
              </a:lnSpc>
              <a:defRPr/>
            </a:pPr>
            <a:r>
              <a:rPr lang="zh-CN" altLang="en-US" sz="2600" dirty="0"/>
              <a:t>卡内基</a:t>
            </a:r>
            <a:r>
              <a:rPr lang="en-US" altLang="zh-CN" sz="2600" dirty="0"/>
              <a:t>—</a:t>
            </a:r>
            <a:r>
              <a:rPr lang="zh-CN" altLang="en-US" sz="2600" dirty="0"/>
              <a:t>梅隆大学</a:t>
            </a:r>
            <a:r>
              <a:rPr lang="zh-CN" altLang="en-US" sz="2600" dirty="0">
                <a:solidFill>
                  <a:srgbClr val="FF0000"/>
                </a:solidFill>
              </a:rPr>
              <a:t>赫伯特</a:t>
            </a:r>
            <a:r>
              <a:rPr lang="en-US" altLang="zh-CN" sz="2600" dirty="0">
                <a:solidFill>
                  <a:srgbClr val="FF0000"/>
                </a:solidFill>
              </a:rPr>
              <a:t>·</a:t>
            </a:r>
            <a:r>
              <a:rPr lang="zh-CN" altLang="en-US" sz="2600" dirty="0">
                <a:solidFill>
                  <a:srgbClr val="FF0000"/>
                </a:solidFill>
              </a:rPr>
              <a:t>西蒙</a:t>
            </a:r>
            <a:r>
              <a:rPr lang="en-US" altLang="zh-CN" sz="2600" dirty="0"/>
              <a:t>(</a:t>
            </a:r>
            <a:r>
              <a:rPr lang="zh-CN" altLang="en-US" sz="2600" dirty="0"/>
              <a:t>图灵奖</a:t>
            </a:r>
            <a:r>
              <a:rPr lang="en-US" altLang="zh-CN" sz="2600" dirty="0"/>
              <a:t>)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A2AF312-BEFB-9DB2-D63E-0A0CE1B69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8" y="5345113"/>
            <a:ext cx="9028112" cy="1512887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>
            <a:lvl1pPr marL="342900" indent="-342900" algn="l" defTabSz="457200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6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这些学者的研究专业包括数学、心理学、神经生理学、信息论和计算机科学，分别从不同的角度共同探讨人工智能的可能性。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8132" name="Picture 8" descr="jmcbw">
            <a:extLst>
              <a:ext uri="{FF2B5EF4-FFF2-40B4-BE49-F238E27FC236}">
                <a16:creationId xmlns:a16="http://schemas.microsoft.com/office/drawing/2014/main" id="{AE3C9C08-1EB1-DE63-2345-BC50756F2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1487488"/>
            <a:ext cx="1800225" cy="253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F164ABCF-4923-2D35-BDE8-6F71740FF2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79574" y="260648"/>
            <a:ext cx="6589712" cy="128111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highlight>
                  <a:srgbClr val="FFFF00"/>
                </a:highlight>
              </a:rPr>
              <a:t>人工智能的三大门派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D775C5DC-66ED-4561-24BE-BF34EB29F24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1125538"/>
            <a:ext cx="9036050" cy="3670300"/>
          </a:xfrm>
        </p:spPr>
        <p:txBody>
          <a:bodyPr/>
          <a:lstStyle/>
          <a:p>
            <a:pPr marL="0" indent="0" eaLnBrk="1" hangingPunct="1">
              <a:buFont typeface="Wingdings 3" panose="05040102010807070707" pitchFamily="18" charset="2"/>
              <a:buNone/>
              <a:defRPr/>
            </a:pPr>
            <a:r>
              <a:rPr lang="zh-CN" altLang="en-US" sz="2800" dirty="0">
                <a:solidFill>
                  <a:srgbClr val="FF0000"/>
                </a:solidFill>
              </a:rPr>
              <a:t>从不同侧面模拟人的智能和智能行为</a:t>
            </a:r>
            <a:endParaRPr lang="en-US" altLang="zh-CN" sz="2800" dirty="0"/>
          </a:p>
          <a:p>
            <a:pPr eaLnBrk="1" hangingPunct="1">
              <a:defRPr/>
            </a:pPr>
            <a:r>
              <a:rPr lang="zh-CN" altLang="en-US" sz="2800" dirty="0"/>
              <a:t>符号主义（</a:t>
            </a:r>
            <a:r>
              <a:rPr lang="en-US" altLang="zh-CN" sz="2800" dirty="0"/>
              <a:t>Symbolism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eaLnBrk="1" hangingPunct="1">
              <a:defRPr/>
            </a:pPr>
            <a:endParaRPr lang="en-US" altLang="zh-CN" sz="2800" dirty="0"/>
          </a:p>
          <a:p>
            <a:pPr eaLnBrk="1" hangingPunct="1">
              <a:defRPr/>
            </a:pPr>
            <a:r>
              <a:rPr lang="zh-CN" altLang="en-US" sz="2800" dirty="0"/>
              <a:t>联结主义</a:t>
            </a:r>
            <a:r>
              <a:rPr lang="en-US" altLang="zh-CN" sz="2400" dirty="0"/>
              <a:t>(Connectionism)</a:t>
            </a:r>
          </a:p>
          <a:p>
            <a:pPr eaLnBrk="1" hangingPunct="1">
              <a:defRPr/>
            </a:pPr>
            <a:endParaRPr lang="en-US" altLang="zh-CN" sz="2400" dirty="0"/>
          </a:p>
          <a:p>
            <a:pPr eaLnBrk="1" hangingPunct="1">
              <a:defRPr/>
            </a:pPr>
            <a:r>
              <a:rPr lang="zh-CN" altLang="en-US" sz="2800" dirty="0"/>
              <a:t>行为主义（</a:t>
            </a:r>
            <a:r>
              <a:rPr lang="en-US" altLang="zh-CN" sz="2800" dirty="0"/>
              <a:t>Behaviorism</a:t>
            </a:r>
            <a:r>
              <a:rPr lang="zh-CN" altLang="en-US" sz="2800" dirty="0"/>
              <a:t>）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marL="0" indent="0" eaLnBrk="1" hangingPunct="1">
              <a:buFont typeface="Wingdings 3" panose="05040102010807070707" pitchFamily="18" charset="2"/>
              <a:buNone/>
              <a:defRPr/>
            </a:pPr>
            <a:endParaRPr lang="en-US" altLang="zh-CN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6">
            <a:extLst>
              <a:ext uri="{FF2B5EF4-FFF2-40B4-BE49-F238E27FC236}">
                <a16:creationId xmlns:a16="http://schemas.microsoft.com/office/drawing/2014/main" id="{3E0D5663-EC2A-2CA7-3CDC-9DFFFEE3C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1675" y="-233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zh-CN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35E135CE-6E1C-83BA-5F4E-D951677859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1675" y="-233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zh-CN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D340919-B98E-37F6-9C67-3F07CB8E0ACA}"/>
              </a:ext>
            </a:extLst>
          </p:cNvPr>
          <p:cNvSpPr txBox="1"/>
          <p:nvPr/>
        </p:nvSpPr>
        <p:spPr>
          <a:xfrm>
            <a:off x="468313" y="1484313"/>
            <a:ext cx="8496300" cy="4402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latin typeface="+mn-ea"/>
              </a:rPr>
              <a:t>认为</a:t>
            </a:r>
            <a:r>
              <a:rPr lang="zh-CN" altLang="en-US" sz="2800" dirty="0">
                <a:solidFill>
                  <a:srgbClr val="FF0000"/>
                </a:solidFill>
                <a:latin typeface="+mn-ea"/>
              </a:rPr>
              <a:t>人工智能</a:t>
            </a:r>
            <a:r>
              <a:rPr lang="zh-CN" altLang="en-US" sz="2800" dirty="0">
                <a:latin typeface="+mn-ea"/>
              </a:rPr>
              <a:t>源于</a:t>
            </a:r>
            <a:r>
              <a:rPr lang="zh-CN" altLang="en-US" sz="2800" dirty="0">
                <a:solidFill>
                  <a:srgbClr val="FF0000"/>
                </a:solidFill>
                <a:latin typeface="+mn-ea"/>
              </a:rPr>
              <a:t>数理逻辑</a:t>
            </a:r>
            <a:r>
              <a:rPr lang="zh-CN" altLang="en-US" sz="2800" dirty="0">
                <a:latin typeface="+mn-ea"/>
              </a:rPr>
              <a:t>，注重知识表示和推理，旨在让机器像人一样理解和运用符号</a:t>
            </a:r>
            <a:endParaRPr lang="en-US" altLang="zh-CN" sz="2800" dirty="0"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endParaRPr lang="en-US" altLang="zh-CN" sz="2800" dirty="0">
              <a:solidFill>
                <a:srgbClr val="FF0000"/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rgbClr val="FF0000"/>
                </a:solidFill>
                <a:latin typeface="+mn-ea"/>
              </a:rPr>
              <a:t>认知</a:t>
            </a:r>
            <a:r>
              <a:rPr lang="zh-CN" altLang="en-US" sz="2800" dirty="0">
                <a:latin typeface="+mn-ea"/>
              </a:rPr>
              <a:t>的本质是计算，</a:t>
            </a:r>
            <a:r>
              <a:rPr lang="zh-CN" altLang="en-US" sz="2800" dirty="0">
                <a:solidFill>
                  <a:srgbClr val="FF0000"/>
                </a:solidFill>
                <a:latin typeface="+mn-ea"/>
              </a:rPr>
              <a:t>思维</a:t>
            </a:r>
            <a:r>
              <a:rPr lang="zh-CN" altLang="en-US" sz="2800" dirty="0">
                <a:latin typeface="+mn-ea"/>
              </a:rPr>
              <a:t>的基本单元是符号，</a:t>
            </a:r>
            <a:r>
              <a:rPr lang="zh-CN" altLang="en-US" sz="2800" dirty="0">
                <a:solidFill>
                  <a:srgbClr val="FF0000"/>
                </a:solidFill>
                <a:latin typeface="+mn-ea"/>
              </a:rPr>
              <a:t>智能活动</a:t>
            </a:r>
            <a:r>
              <a:rPr lang="zh-CN" altLang="en-US" sz="2800" dirty="0">
                <a:latin typeface="+mn-ea"/>
              </a:rPr>
              <a:t>的是对物理符号进行运算（逻辑推理）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endParaRPr lang="en-US" altLang="zh-CN" sz="2800" dirty="0"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latin typeface="+mn-ea"/>
              </a:rPr>
              <a:t>人脑和电脑都是物理符号系统</a:t>
            </a:r>
            <a:endParaRPr lang="en-US" altLang="zh-CN" sz="2800" dirty="0"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endParaRPr lang="en-US" altLang="zh-CN" sz="2800" dirty="0"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latin typeface="+mn-ea"/>
              </a:rPr>
              <a:t>例子：专家系统，它通过知识库和推理机制来解决特定领域的复杂问题</a:t>
            </a:r>
            <a:endParaRPr lang="en-US" altLang="zh-CN" sz="2800" dirty="0">
              <a:latin typeface="+mn-ea"/>
            </a:endParaRPr>
          </a:p>
        </p:txBody>
      </p:sp>
      <p:sp>
        <p:nvSpPr>
          <p:cNvPr id="64517" name="Rectangle 2">
            <a:extLst>
              <a:ext uri="{FF2B5EF4-FFF2-40B4-BE49-F238E27FC236}">
                <a16:creationId xmlns:a16="http://schemas.microsoft.com/office/drawing/2014/main" id="{D1F4DC0D-511C-E3EF-39E4-F96ED9B26F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173038"/>
            <a:ext cx="6589712" cy="735681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zh-CN" altLang="en-US" sz="3600" dirty="0">
                <a:solidFill>
                  <a:srgbClr val="262626"/>
                </a:solidFill>
                <a:highlight>
                  <a:srgbClr val="FFFF00"/>
                </a:highlight>
              </a:rPr>
              <a:t>符号主义的基本思想：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6F6818D5-75B4-31F3-0545-958334C62F2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68313" y="115888"/>
            <a:ext cx="6589712" cy="1281112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highlight>
                  <a:srgbClr val="FFFF00"/>
                </a:highlight>
              </a:rPr>
              <a:t>联结主义的基本思想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B51C0B74-DE96-C46E-307F-DD10357F6A5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350" y="1268413"/>
            <a:ext cx="8958263" cy="5365750"/>
          </a:xfrm>
        </p:spPr>
        <p:txBody>
          <a:bodyPr/>
          <a:lstStyle/>
          <a:p>
            <a:pPr lvl="1" algn="just">
              <a:lnSpc>
                <a:spcPct val="80000"/>
              </a:lnSpc>
              <a:defRPr/>
            </a:pPr>
            <a:r>
              <a:rPr lang="zh-CN" altLang="en-US" sz="2800" dirty="0">
                <a:latin typeface="宋体" panose="02010600030101010101" pitchFamily="2" charset="-122"/>
              </a:rPr>
              <a:t>主张</a:t>
            </a:r>
            <a:r>
              <a:rPr lang="zh-CN" altLang="en-US" sz="2800" dirty="0">
                <a:solidFill>
                  <a:srgbClr val="FF0000"/>
                </a:solidFill>
                <a:latin typeface="宋体" panose="02010600030101010101" pitchFamily="2" charset="-122"/>
              </a:rPr>
              <a:t>人工智能</a:t>
            </a:r>
            <a:r>
              <a:rPr lang="zh-CN" altLang="en-US" sz="2800" dirty="0">
                <a:latin typeface="宋体" panose="02010600030101010101" pitchFamily="2" charset="-122"/>
              </a:rPr>
              <a:t>通过</a:t>
            </a:r>
            <a:r>
              <a:rPr lang="zh-CN" altLang="en-US" sz="2800" dirty="0">
                <a:solidFill>
                  <a:srgbClr val="FF0000"/>
                </a:solidFill>
                <a:latin typeface="宋体" panose="02010600030101010101" pitchFamily="2" charset="-122"/>
              </a:rPr>
              <a:t>模拟人脑神经元的连接方式</a:t>
            </a:r>
            <a:r>
              <a:rPr lang="zh-CN" altLang="en-US" sz="2800" dirty="0">
                <a:latin typeface="宋体" panose="02010600030101010101" pitchFamily="2" charset="-122"/>
              </a:rPr>
              <a:t>来实现。它强调从大量的数据中学习并优化网络连接，以实现智能行为</a:t>
            </a:r>
            <a:endParaRPr lang="en-US" altLang="zh-CN" sz="2800" dirty="0">
              <a:latin typeface="宋体" panose="02010600030101010101" pitchFamily="2" charset="-122"/>
            </a:endParaRPr>
          </a:p>
          <a:p>
            <a:pPr lvl="1" algn="just">
              <a:lnSpc>
                <a:spcPct val="80000"/>
              </a:lnSpc>
              <a:defRPr/>
            </a:pPr>
            <a:endParaRPr lang="en-US" altLang="zh-CN" sz="2800" dirty="0">
              <a:latin typeface="宋体" panose="02010600030101010101" pitchFamily="2" charset="-122"/>
            </a:endParaRPr>
          </a:p>
          <a:p>
            <a:pPr lvl="1" algn="just">
              <a:lnSpc>
                <a:spcPct val="80000"/>
              </a:lnSpc>
              <a:defRPr/>
            </a:pPr>
            <a:r>
              <a:rPr lang="zh-CN" altLang="en-US" sz="2800" dirty="0">
                <a:latin typeface="宋体" panose="02010600030101010101" pitchFamily="2" charset="-122"/>
              </a:rPr>
              <a:t>人类认知活动主要基于大脑神经元的活动</a:t>
            </a:r>
            <a:endParaRPr lang="en-US" altLang="zh-CN" sz="2800" dirty="0">
              <a:latin typeface="宋体" panose="02010600030101010101" pitchFamily="2" charset="-122"/>
            </a:endParaRPr>
          </a:p>
          <a:p>
            <a:pPr lvl="1" algn="just">
              <a:lnSpc>
                <a:spcPct val="80000"/>
              </a:lnSpc>
              <a:defRPr/>
            </a:pPr>
            <a:endParaRPr lang="en-US" altLang="zh-CN" sz="2800" dirty="0">
              <a:latin typeface="宋体" panose="02010600030101010101" pitchFamily="2" charset="-122"/>
            </a:endParaRPr>
          </a:p>
          <a:p>
            <a:pPr lvl="1" algn="just">
              <a:lnSpc>
                <a:spcPct val="80000"/>
              </a:lnSpc>
              <a:defRPr/>
            </a:pPr>
            <a:r>
              <a:rPr lang="zh-CN" altLang="en-US" sz="2800" dirty="0">
                <a:latin typeface="宋体" panose="02010600030101010101" pitchFamily="2" charset="-122"/>
              </a:rPr>
              <a:t>人类思维的基本单元是神经元而不是符号</a:t>
            </a:r>
            <a:endParaRPr lang="en-US" altLang="zh-CN" sz="2800" dirty="0">
              <a:latin typeface="宋体" panose="02010600030101010101" pitchFamily="2" charset="-122"/>
            </a:endParaRPr>
          </a:p>
          <a:p>
            <a:pPr lvl="1" algn="just">
              <a:lnSpc>
                <a:spcPct val="80000"/>
              </a:lnSpc>
              <a:defRPr/>
            </a:pPr>
            <a:endParaRPr lang="en-US" altLang="zh-CN" sz="2800" dirty="0">
              <a:latin typeface="宋体" panose="02010600030101010101" pitchFamily="2" charset="-122"/>
            </a:endParaRPr>
          </a:p>
          <a:p>
            <a:pPr lvl="1" algn="just">
              <a:lnSpc>
                <a:spcPct val="80000"/>
              </a:lnSpc>
              <a:defRPr/>
            </a:pPr>
            <a:r>
              <a:rPr lang="zh-CN" altLang="en-US" sz="2800" dirty="0">
                <a:latin typeface="宋体" panose="02010600030101010101" pitchFamily="2" charset="-122"/>
              </a:rPr>
              <a:t>典型应用包括</a:t>
            </a:r>
            <a:r>
              <a:rPr lang="zh-CN" altLang="en-US" sz="2800" dirty="0">
                <a:solidFill>
                  <a:srgbClr val="FF0000"/>
                </a:solidFill>
                <a:latin typeface="宋体" panose="02010600030101010101" pitchFamily="2" charset="-122"/>
              </a:rPr>
              <a:t>深度学习</a:t>
            </a:r>
            <a:r>
              <a:rPr lang="zh-CN" altLang="en-US" sz="2800" dirty="0">
                <a:latin typeface="宋体" panose="02010600030101010101" pitchFamily="2" charset="-122"/>
              </a:rPr>
              <a:t>，它在语音识别、图像识别等领域取得了巨大成功</a:t>
            </a:r>
            <a:endParaRPr lang="en-US" altLang="zh-CN" sz="2800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F6BB0102-67B7-A23C-3477-445EBCDB6E3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523" y="72802"/>
            <a:ext cx="6589712" cy="86382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highlight>
                  <a:srgbClr val="FFFF00"/>
                </a:highlight>
              </a:rPr>
              <a:t>MP</a:t>
            </a:r>
            <a:r>
              <a:rPr lang="zh-CN" altLang="en-US" dirty="0">
                <a:highlight>
                  <a:srgbClr val="FFFF00"/>
                </a:highlight>
              </a:rPr>
              <a:t>模型</a:t>
            </a:r>
          </a:p>
        </p:txBody>
      </p:sp>
      <p:graphicFrame>
        <p:nvGraphicFramePr>
          <p:cNvPr id="3" name="Object 85">
            <a:extLst>
              <a:ext uri="{FF2B5EF4-FFF2-40B4-BE49-F238E27FC236}">
                <a16:creationId xmlns:a16="http://schemas.microsoft.com/office/drawing/2014/main" id="{B03E5145-F840-3BC7-FBF8-5135D0C9933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24075" y="188913"/>
          <a:ext cx="6761163" cy="251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586374" imgH="1685544" progId="Visio.Drawing.11">
                  <p:embed/>
                </p:oleObj>
              </mc:Choice>
              <mc:Fallback>
                <p:oleObj name="Visio" r:id="rId2" imgW="5586374" imgH="1685544" progId="Visio.Drawing.11">
                  <p:embed/>
                  <p:pic>
                    <p:nvPicPr>
                      <p:cNvPr id="0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188913"/>
                        <a:ext cx="6761163" cy="2519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170">
            <a:extLst>
              <a:ext uri="{FF2B5EF4-FFF2-40B4-BE49-F238E27FC236}">
                <a16:creationId xmlns:a16="http://schemas.microsoft.com/office/drawing/2014/main" id="{4692C969-3E27-A79F-7799-9A156EC06A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6013" y="2997200"/>
          <a:ext cx="6761162" cy="292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844186" imgH="3229051" progId="Visio.Drawing.11">
                  <p:embed/>
                </p:oleObj>
              </mc:Choice>
              <mc:Fallback>
                <p:oleObj name="Visio" r:id="rId4" imgW="4844186" imgH="3229051" progId="Visio.Drawing.11">
                  <p:embed/>
                  <p:pic>
                    <p:nvPicPr>
                      <p:cNvPr id="0" name="Object 1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997200"/>
                        <a:ext cx="6761162" cy="2925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AutoShape 168">
            <a:extLst>
              <a:ext uri="{FF2B5EF4-FFF2-40B4-BE49-F238E27FC236}">
                <a16:creationId xmlns:a16="http://schemas.microsoft.com/office/drawing/2014/main" id="{5C4E4B1F-57E9-607E-FC67-2399A9ED2160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79563" y="6156325"/>
            <a:ext cx="5832475" cy="51911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268CD2"/>
              </a:gs>
              <a:gs pos="50000">
                <a:srgbClr val="268CD2">
                  <a:gamma/>
                  <a:tint val="64314"/>
                  <a:invGamma/>
                </a:srgbClr>
              </a:gs>
              <a:gs pos="100000">
                <a:srgbClr val="268CD2"/>
              </a:gs>
            </a:gsLst>
            <a:lin ang="0" scaled="1"/>
          </a:gradFill>
          <a:ln w="38100" algn="ctr">
            <a:solidFill>
              <a:srgbClr val="FFFFFF"/>
            </a:solidFill>
            <a:round/>
            <a:headEnd/>
            <a:tailE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zh-CN" altLang="en-US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  <a:ea typeface="宋体" panose="02010600030101010101" pitchFamily="2" charset="-122"/>
              </a:rPr>
              <a:t>生物神经元基本结构示意图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3B43797-6C68-04F4-CCEC-0B2C2EAA8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116632"/>
            <a:ext cx="6589712" cy="12811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62626"/>
                </a:solidFill>
                <a:latin typeface="Century Gothic" panose="020B0502020202020204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62626"/>
                </a:solidFill>
                <a:latin typeface="Century Gothic" panose="020B0502020202020204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62626"/>
                </a:solidFill>
                <a:latin typeface="Century Gothic" panose="020B0502020202020204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62626"/>
                </a:solidFill>
                <a:latin typeface="Century Gothic" panose="020B0502020202020204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highlight>
                  <a:srgbClr val="FFFF00"/>
                </a:highlight>
              </a:rPr>
              <a:t>行为主义的基本思想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3D5D55EE-07BE-D454-EC00-C167051ECB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376363"/>
            <a:ext cx="8893175" cy="536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lvl="1" algn="just">
              <a:lnSpc>
                <a:spcPct val="80000"/>
              </a:lnSpc>
              <a:buFont typeface="Wingdings 3" panose="05040102010807070707" pitchFamily="18" charset="2"/>
              <a:buNone/>
            </a:pPr>
            <a:endParaRPr lang="en-US" altLang="zh-CN" sz="2800">
              <a:latin typeface="宋体" panose="02010600030101010101" pitchFamily="2" charset="-122"/>
            </a:endParaRPr>
          </a:p>
        </p:txBody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F40004F3-49C6-522C-0C7B-6CF9E89969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484313"/>
            <a:ext cx="9144000" cy="439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lvl="1" algn="just">
              <a:lnSpc>
                <a:spcPct val="80000"/>
              </a:lnSpc>
            </a:pPr>
            <a:r>
              <a:rPr lang="zh-CN" altLang="en-US" sz="2800" dirty="0">
                <a:latin typeface="宋体" panose="02010600030101010101" pitchFamily="2" charset="-122"/>
              </a:rPr>
              <a:t>认为</a:t>
            </a:r>
            <a:r>
              <a:rPr lang="zh-CN" altLang="en-US" sz="2800" dirty="0">
                <a:solidFill>
                  <a:srgbClr val="FF0000"/>
                </a:solidFill>
                <a:latin typeface="宋体" panose="02010600030101010101" pitchFamily="2" charset="-122"/>
              </a:rPr>
              <a:t>人工智能</a:t>
            </a:r>
            <a:r>
              <a:rPr lang="zh-CN" altLang="en-US" sz="2800" dirty="0">
                <a:latin typeface="宋体" panose="02010600030101010101" pitchFamily="2" charset="-122"/>
              </a:rPr>
              <a:t>取决于</a:t>
            </a:r>
            <a:r>
              <a:rPr lang="zh-CN" altLang="en-US" sz="2800" dirty="0">
                <a:solidFill>
                  <a:srgbClr val="FF0000"/>
                </a:solidFill>
                <a:latin typeface="宋体" panose="02010600030101010101" pitchFamily="2" charset="-122"/>
              </a:rPr>
              <a:t>感知和行动</a:t>
            </a:r>
            <a:r>
              <a:rPr lang="zh-CN" altLang="en-US" sz="2800" dirty="0">
                <a:latin typeface="宋体" panose="02010600030101010101" pitchFamily="2" charset="-122"/>
              </a:rPr>
              <a:t>，强调通过感知和行动来实现智能</a:t>
            </a:r>
            <a:endParaRPr lang="en-US" altLang="zh-CN" sz="2800" dirty="0">
              <a:latin typeface="宋体" panose="02010600030101010101" pitchFamily="2" charset="-122"/>
            </a:endParaRPr>
          </a:p>
          <a:p>
            <a:pPr lvl="1" algn="just">
              <a:lnSpc>
                <a:spcPct val="80000"/>
              </a:lnSpc>
            </a:pPr>
            <a:endParaRPr lang="en-US" altLang="zh-CN" sz="2800" dirty="0">
              <a:latin typeface="宋体" panose="02010600030101010101" pitchFamily="2" charset="-122"/>
            </a:endParaRPr>
          </a:p>
          <a:p>
            <a:pPr lvl="1" algn="just">
              <a:lnSpc>
                <a:spcPct val="80000"/>
              </a:lnSpc>
            </a:pPr>
            <a:r>
              <a:rPr lang="zh-CN" altLang="en-US" sz="2800" dirty="0"/>
              <a:t>代表应用包括机器人操控，要求机器人不仅要有认知和感知能力，还要能够操作和行动</a:t>
            </a:r>
            <a:endParaRPr lang="en-US" altLang="zh-CN" sz="2800" dirty="0"/>
          </a:p>
          <a:p>
            <a:pPr lvl="1" algn="just">
              <a:lnSpc>
                <a:spcPct val="80000"/>
              </a:lnSpc>
            </a:pPr>
            <a:endParaRPr lang="en-US" altLang="zh-CN" sz="2800" dirty="0"/>
          </a:p>
          <a:p>
            <a:pPr lvl="1" algn="just">
              <a:lnSpc>
                <a:spcPct val="80000"/>
              </a:lnSpc>
            </a:pPr>
            <a:r>
              <a:rPr lang="zh-CN" altLang="en-US" sz="2800" dirty="0"/>
              <a:t>例子：</a:t>
            </a:r>
            <a:r>
              <a:rPr lang="zh-CN" altLang="en-US" sz="2800" dirty="0">
                <a:solidFill>
                  <a:srgbClr val="FF0000"/>
                </a:solidFill>
              </a:rPr>
              <a:t>机器人自主导航系统</a:t>
            </a:r>
            <a:r>
              <a:rPr lang="zh-CN" altLang="en-US" sz="2800" dirty="0"/>
              <a:t>，该系统通过感知环境并做出相应的行动来实现自主导航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2058039A-A890-F83E-B912-C25B24D5B6A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349374" y="116632"/>
            <a:ext cx="6589713" cy="77787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highlight>
                  <a:srgbClr val="FFFF00"/>
                </a:highlight>
                <a:latin typeface="+mj-ea"/>
              </a:rPr>
              <a:t>人工智能的新生：计算智能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F8F13A60-8363-DA49-C8D4-DC59A64002A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93725" y="1773238"/>
            <a:ext cx="8099425" cy="377825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2800" dirty="0">
                <a:latin typeface="+mn-ea"/>
              </a:rPr>
              <a:t>人工神经网络</a:t>
            </a:r>
            <a:r>
              <a:rPr lang="en-US" altLang="zh-CN" sz="2800" dirty="0">
                <a:latin typeface="+mn-ea"/>
              </a:rPr>
              <a:t>(Artificial Neural Network, ANN) </a:t>
            </a:r>
            <a:r>
              <a:rPr lang="zh-CN" altLang="en-US" sz="2800" dirty="0">
                <a:latin typeface="+mn-ea"/>
              </a:rPr>
              <a:t>（略）</a:t>
            </a:r>
            <a:br>
              <a:rPr lang="en-US" altLang="zh-CN" sz="2800" dirty="0">
                <a:latin typeface="+mn-ea"/>
              </a:rPr>
            </a:br>
            <a:endParaRPr lang="en-US" altLang="zh-CN" sz="2800" dirty="0">
              <a:latin typeface="+mn-ea"/>
            </a:endParaRPr>
          </a:p>
          <a:p>
            <a:pPr eaLnBrk="1" hangingPunct="1">
              <a:defRPr/>
            </a:pPr>
            <a:r>
              <a:rPr lang="zh-CN" altLang="en-US" sz="2800" dirty="0">
                <a:latin typeface="+mn-ea"/>
              </a:rPr>
              <a:t>模糊计算（重点）</a:t>
            </a:r>
            <a:br>
              <a:rPr lang="en-US" altLang="zh-CN" sz="2800" dirty="0">
                <a:latin typeface="+mn-ea"/>
              </a:rPr>
            </a:br>
            <a:endParaRPr lang="en-US" altLang="zh-CN" sz="2800" dirty="0">
              <a:latin typeface="+mn-ea"/>
            </a:endParaRPr>
          </a:p>
          <a:p>
            <a:pPr eaLnBrk="1" hangingPunct="1">
              <a:defRPr/>
            </a:pPr>
            <a:r>
              <a:rPr lang="zh-CN" altLang="en-US" sz="2800" dirty="0">
                <a:latin typeface="+mn-ea"/>
              </a:rPr>
              <a:t>进化计算（重点）</a:t>
            </a:r>
            <a:br>
              <a:rPr lang="en-US" altLang="zh-CN" sz="2800" dirty="0">
                <a:latin typeface="+mn-ea"/>
              </a:rPr>
            </a:br>
            <a:endParaRPr lang="en-US" altLang="zh-CN" sz="2800" dirty="0">
              <a:latin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0F7C15B6-A433-4206-0630-6B74D47678BD}"/>
              </a:ext>
            </a:extLst>
          </p:cNvPr>
          <p:cNvSpPr/>
          <p:nvPr/>
        </p:nvSpPr>
        <p:spPr>
          <a:xfrm>
            <a:off x="153690" y="101898"/>
            <a:ext cx="8423920" cy="614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</a:bodyPr>
          <a:lstStyle/>
          <a:p>
            <a:pPr algn="ctr">
              <a:defRPr/>
            </a:pPr>
            <a:r>
              <a:rPr lang="zh-CN" altLang="en-US" sz="4050" b="1" dirty="0"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模糊计算</a:t>
            </a:r>
          </a:p>
        </p:txBody>
      </p:sp>
      <p:pic>
        <p:nvPicPr>
          <p:cNvPr id="40963" name="图片 4">
            <a:extLst>
              <a:ext uri="{FF2B5EF4-FFF2-40B4-BE49-F238E27FC236}">
                <a16:creationId xmlns:a16="http://schemas.microsoft.com/office/drawing/2014/main" id="{4B86547E-6299-B6B8-FFC8-DFA39C79D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63" y="973138"/>
            <a:ext cx="7254875" cy="578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72E0C0C9-373F-1B64-2FE7-D68580F48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26" r="3995" b="11505"/>
          <a:stretch>
            <a:fillRect/>
          </a:stretch>
        </p:blipFill>
        <p:spPr bwMode="auto">
          <a:xfrm>
            <a:off x="2124075" y="2897188"/>
            <a:ext cx="6913563" cy="403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图片 2">
            <a:extLst>
              <a:ext uri="{FF2B5EF4-FFF2-40B4-BE49-F238E27FC236}">
                <a16:creationId xmlns:a16="http://schemas.microsoft.com/office/drawing/2014/main" id="{59C6D5B2-1ECB-6B81-86EC-9FFF024D8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9050"/>
            <a:ext cx="4157663" cy="298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3">
            <a:extLst>
              <a:ext uri="{FF2B5EF4-FFF2-40B4-BE49-F238E27FC236}">
                <a16:creationId xmlns:a16="http://schemas.microsoft.com/office/drawing/2014/main" id="{34B63134-AFB6-A1D0-E160-DD92061FE4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528" y="260648"/>
            <a:ext cx="8568952" cy="5832648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  <a:defRPr/>
            </a:pPr>
            <a:r>
              <a:rPr lang="zh-CN" altLang="en-US" sz="2800" dirty="0">
                <a:highlight>
                  <a:srgbClr val="FFFF00"/>
                </a:highlight>
              </a:rPr>
              <a:t>课程性质：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zh-CN" altLang="en-US" sz="2800" dirty="0"/>
              <a:t>     学位专业基础课（必修）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endParaRPr lang="zh-CN" altLang="en-US" sz="2800" dirty="0"/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zh-CN" altLang="en-US" sz="2800" dirty="0">
                <a:highlight>
                  <a:srgbClr val="FFFF00"/>
                </a:highlight>
              </a:rPr>
              <a:t>教学方式：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zh-CN" altLang="en-US" sz="2800" dirty="0"/>
              <a:t>     课堂讲授为主，专题讨论为辅（学生）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endParaRPr lang="zh-CN" altLang="en-US" sz="2800" dirty="0"/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zh-CN" altLang="en-US" sz="2800" dirty="0">
                <a:highlight>
                  <a:srgbClr val="FFFF00"/>
                </a:highlight>
              </a:rPr>
              <a:t>考核</a:t>
            </a:r>
            <a:r>
              <a:rPr lang="zh-CN" altLang="en-US" sz="2800" dirty="0"/>
              <a:t>：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zh-CN" altLang="en-US" sz="2800" dirty="0"/>
              <a:t>    </a:t>
            </a:r>
            <a:r>
              <a:rPr lang="en-US" altLang="zh-CN" sz="2800" dirty="0"/>
              <a:t>1</a:t>
            </a:r>
            <a:r>
              <a:rPr lang="zh-CN" altLang="en-US" sz="2800" dirty="0"/>
              <a:t>）笔试  （占</a:t>
            </a:r>
            <a:r>
              <a:rPr lang="en-US" altLang="zh-CN" sz="2800" dirty="0"/>
              <a:t>50%</a:t>
            </a:r>
            <a:r>
              <a:rPr lang="zh-CN" altLang="en-US" sz="2800" dirty="0"/>
              <a:t>）</a:t>
            </a:r>
          </a:p>
          <a:p>
            <a:pPr>
              <a:lnSpc>
                <a:spcPct val="80000"/>
              </a:lnSpc>
              <a:buFont typeface="Wingdings 3" panose="05040102010807070707" pitchFamily="18" charset="2"/>
              <a:buNone/>
              <a:defRPr/>
            </a:pPr>
            <a:r>
              <a:rPr lang="zh-CN" altLang="en-US" sz="2800" dirty="0"/>
              <a:t>    </a:t>
            </a:r>
            <a:r>
              <a:rPr lang="en-US" altLang="zh-CN" sz="2800" dirty="0"/>
              <a:t>2</a:t>
            </a:r>
            <a:r>
              <a:rPr lang="zh-CN" altLang="en-US" sz="2800" dirty="0"/>
              <a:t>）实验  （占</a:t>
            </a:r>
            <a:r>
              <a:rPr lang="en-US" altLang="zh-CN" sz="2800" dirty="0"/>
              <a:t>20%</a:t>
            </a:r>
            <a:r>
              <a:rPr lang="zh-CN" altLang="en-US" sz="2800" dirty="0"/>
              <a:t>）</a:t>
            </a:r>
          </a:p>
          <a:p>
            <a:pPr>
              <a:lnSpc>
                <a:spcPct val="80000"/>
              </a:lnSpc>
              <a:buFont typeface="Wingdings 3" panose="05040102010807070707" pitchFamily="18" charset="2"/>
              <a:buNone/>
              <a:defRPr/>
            </a:pPr>
            <a:r>
              <a:rPr lang="zh-CN" altLang="en-US" sz="2800" dirty="0"/>
              <a:t>    </a:t>
            </a:r>
            <a:r>
              <a:rPr lang="en-US" altLang="zh-CN" sz="2800" dirty="0"/>
              <a:t>3</a:t>
            </a:r>
            <a:r>
              <a:rPr lang="zh-CN" altLang="en-US" sz="2800" dirty="0"/>
              <a:t>）专题讨论（占</a:t>
            </a:r>
            <a:r>
              <a:rPr lang="en-US" altLang="zh-CN" sz="2800" dirty="0"/>
              <a:t>20%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>
              <a:lnSpc>
                <a:spcPct val="80000"/>
              </a:lnSpc>
              <a:buFont typeface="Wingdings 3" panose="05040102010807070707" pitchFamily="18" charset="2"/>
              <a:buNone/>
              <a:defRPr/>
            </a:pPr>
            <a:r>
              <a:rPr lang="en-US" altLang="zh-CN" sz="2800" dirty="0"/>
              <a:t>    4</a:t>
            </a:r>
            <a:r>
              <a:rPr lang="zh-CN" altLang="en-US" sz="2800" dirty="0"/>
              <a:t>）考勤 （占</a:t>
            </a:r>
            <a:r>
              <a:rPr lang="en-US" altLang="zh-CN" sz="2800" dirty="0"/>
              <a:t>10%</a:t>
            </a:r>
            <a:r>
              <a:rPr lang="zh-CN" altLang="en-US" sz="2800" dirty="0"/>
              <a:t>）</a:t>
            </a:r>
          </a:p>
          <a:p>
            <a:pPr>
              <a:lnSpc>
                <a:spcPct val="80000"/>
              </a:lnSpc>
              <a:buFont typeface="Wingdings 3" panose="05040102010807070707" pitchFamily="18" charset="2"/>
              <a:buNone/>
              <a:defRPr/>
            </a:pPr>
            <a:endParaRPr lang="zh-CN" altLang="en-US" sz="2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图片 2">
            <a:extLst>
              <a:ext uri="{FF2B5EF4-FFF2-40B4-BE49-F238E27FC236}">
                <a16:creationId xmlns:a16="http://schemas.microsoft.com/office/drawing/2014/main" id="{D665814E-A820-35E2-5E22-FD551663D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674688"/>
            <a:ext cx="7534275" cy="550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图片 2">
            <a:extLst>
              <a:ext uri="{FF2B5EF4-FFF2-40B4-BE49-F238E27FC236}">
                <a16:creationId xmlns:a16="http://schemas.microsoft.com/office/drawing/2014/main" id="{2DBEC5B2-364F-C0CF-C799-6B1121B5A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981075"/>
            <a:ext cx="9124950" cy="458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文本框 3">
            <a:extLst>
              <a:ext uri="{FF2B5EF4-FFF2-40B4-BE49-F238E27FC236}">
                <a16:creationId xmlns:a16="http://schemas.microsoft.com/office/drawing/2014/main" id="{7FAAF7A4-42E6-EEA9-521C-8CDBBF71EC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15888"/>
            <a:ext cx="56896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3600">
                <a:solidFill>
                  <a:schemeClr val="tx1"/>
                </a:solidFill>
              </a:rPr>
              <a:t>为什么会有这么大的区别？</a:t>
            </a:r>
          </a:p>
        </p:txBody>
      </p:sp>
      <p:pic>
        <p:nvPicPr>
          <p:cNvPr id="45059" name="图片 5">
            <a:extLst>
              <a:ext uri="{FF2B5EF4-FFF2-40B4-BE49-F238E27FC236}">
                <a16:creationId xmlns:a16="http://schemas.microsoft.com/office/drawing/2014/main" id="{05798367-A5E0-7228-E274-7BD0212EA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73238"/>
            <a:ext cx="8382000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图片 2">
            <a:extLst>
              <a:ext uri="{FF2B5EF4-FFF2-40B4-BE49-F238E27FC236}">
                <a16:creationId xmlns:a16="http://schemas.microsoft.com/office/drawing/2014/main" id="{35BA7653-B936-E78A-0150-BA56D0D24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60350"/>
            <a:ext cx="768667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图片 4">
            <a:extLst>
              <a:ext uri="{FF2B5EF4-FFF2-40B4-BE49-F238E27FC236}">
                <a16:creationId xmlns:a16="http://schemas.microsoft.com/office/drawing/2014/main" id="{D6F85682-649C-5AA4-A22B-979BB819A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3284538"/>
            <a:ext cx="7210425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C43F2BEE-D4EC-1762-F1EB-C1B2C4D5764E}"/>
              </a:ext>
            </a:extLst>
          </p:cNvPr>
          <p:cNvSpPr/>
          <p:nvPr/>
        </p:nvSpPr>
        <p:spPr>
          <a:xfrm>
            <a:off x="153690" y="101898"/>
            <a:ext cx="8423920" cy="614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</a:bodyPr>
          <a:lstStyle/>
          <a:p>
            <a:pPr algn="ctr">
              <a:defRPr/>
            </a:pPr>
            <a:r>
              <a:rPr lang="zh-CN" altLang="en-US" sz="4050" b="1" dirty="0"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模糊性在生活中无处不在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F41E7CA-99C5-34B0-4530-A7FEE41002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3" y="1217613"/>
            <a:ext cx="8715375" cy="1384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Wingdings 3" panose="05040102010807070707" pitchFamily="18" charset="2"/>
              <a:buNone/>
              <a:defRPr/>
            </a:pPr>
            <a:r>
              <a:rPr lang="zh-CN" altLang="en-US" sz="2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人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cs typeface="Times New Roman" panose="02020603050405020304" pitchFamily="18" charset="0"/>
              </a:rPr>
              <a:t>关于真实世界中事务的概念往往是</a:t>
            </a:r>
            <a:r>
              <a:rPr lang="zh-CN" altLang="en-US" sz="2800" dirty="0">
                <a:solidFill>
                  <a:srgbClr val="00B050"/>
                </a:solidFill>
                <a:latin typeface="+mn-ea"/>
                <a:cs typeface="Times New Roman" panose="02020603050405020304" pitchFamily="18" charset="0"/>
              </a:rPr>
              <a:t>模糊</a:t>
            </a:r>
            <a:r>
              <a:rPr lang="zh-CN" altLang="en-US" sz="2800" dirty="0">
                <a:solidFill>
                  <a:srgbClr val="333333"/>
                </a:solidFill>
                <a:latin typeface="+mn-ea"/>
                <a:cs typeface="Times New Roman" panose="02020603050405020304" pitchFamily="18" charset="0"/>
              </a:rPr>
              <a:t>的，没有精确的界限和定义。比如“年轻人”、“小个子”、“大房子”等。</a:t>
            </a:r>
            <a:endParaRPr lang="en-US" altLang="zh-CN" sz="2800" dirty="0">
              <a:solidFill>
                <a:srgbClr val="333333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72709" name="文本框 3">
            <a:extLst>
              <a:ext uri="{FF2B5EF4-FFF2-40B4-BE49-F238E27FC236}">
                <a16:creationId xmlns:a16="http://schemas.microsoft.com/office/drawing/2014/main" id="{5C2C57C6-FBC5-4418-1E1C-480D3BB22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113" y="2709863"/>
            <a:ext cx="86106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80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人类自然语言具有模糊性，人们经常接受模糊语言与模糊信息，并能做出正确的识别和判断。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C1019CF7-29A1-F1D5-16C5-58974DCCBC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3" y="4022725"/>
            <a:ext cx="4203700" cy="250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Font typeface="Wingdings 3" panose="05040102010807070707" pitchFamily="18" charset="2"/>
              <a:buNone/>
            </a:pPr>
            <a:r>
              <a:rPr lang="zh-CN" altLang="en-US" sz="280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模糊是相对于精确而言的，过份的精确可能导致克板、缺乏灵活性。</a:t>
            </a:r>
            <a:endParaRPr lang="en-US" altLang="zh-CN" sz="2800">
              <a:solidFill>
                <a:srgbClr val="333333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Font typeface="Wingdings 3" panose="05040102010807070707" pitchFamily="18" charset="2"/>
              <a:buNone/>
            </a:pPr>
            <a:endParaRPr lang="en-US" altLang="zh-CN" sz="2800">
              <a:solidFill>
                <a:srgbClr val="333333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Font typeface="Wingdings 3" panose="05040102010807070707" pitchFamily="18" charset="2"/>
              <a:buNone/>
            </a:pPr>
            <a:r>
              <a:rPr lang="zh-CN" altLang="en-US" sz="280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模糊往往显示出更大的精确。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A6C49358-BC1F-F299-132A-52AAFD1FA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52" r="52222"/>
          <a:stretch>
            <a:fillRect/>
          </a:stretch>
        </p:blipFill>
        <p:spPr bwMode="auto">
          <a:xfrm>
            <a:off x="5484813" y="3722688"/>
            <a:ext cx="3276600" cy="310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2709" grpId="0"/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1" name="Rectangle 3">
            <a:extLst>
              <a:ext uri="{FF2B5EF4-FFF2-40B4-BE49-F238E27FC236}">
                <a16:creationId xmlns:a16="http://schemas.microsoft.com/office/drawing/2014/main" id="{DE84DE3E-8F92-E511-192A-2EB2CE9D0A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5738" y="215900"/>
            <a:ext cx="8580437" cy="3752850"/>
          </a:xfrm>
        </p:spPr>
        <p:txBody>
          <a:bodyPr/>
          <a:lstStyle/>
          <a:p>
            <a:pPr marL="0" indent="0">
              <a:buFont typeface="Wingdings 3" panose="05040102010807070707" pitchFamily="18" charset="2"/>
              <a:buNone/>
              <a:defRPr/>
            </a:pPr>
            <a:r>
              <a:rPr lang="zh-CN" altLang="en-US" sz="2800" dirty="0">
                <a:highlight>
                  <a:srgbClr val="FFFF00"/>
                </a:highlight>
              </a:rPr>
              <a:t>人与计算机相比：</a:t>
            </a:r>
            <a:endParaRPr lang="en-US" altLang="zh-CN" sz="2800" dirty="0">
              <a:highlight>
                <a:srgbClr val="FFFF00"/>
              </a:highlight>
            </a:endParaRPr>
          </a:p>
          <a:p>
            <a:pPr>
              <a:defRPr/>
            </a:pPr>
            <a:r>
              <a:rPr lang="zh-CN" altLang="en-US" sz="2800" dirty="0"/>
              <a:t>人脑具有处理模糊信息的能力，善于判断和处理模糊现象。但计算机对模糊现象识别能力较差。</a:t>
            </a:r>
            <a:endParaRPr lang="en-US" altLang="zh-CN" sz="2800" dirty="0"/>
          </a:p>
          <a:p>
            <a:pPr>
              <a:defRPr/>
            </a:pPr>
            <a:endParaRPr lang="en-US" altLang="zh-CN" sz="2800" dirty="0"/>
          </a:p>
          <a:p>
            <a:pPr>
              <a:defRPr/>
            </a:pPr>
            <a:r>
              <a:rPr lang="zh-CN" altLang="en-US" sz="2800" dirty="0"/>
              <a:t>为了提高计算机识别模糊现象的能力，就需要把人们常用的模糊语言设计成机器能接受的指令和程序</a:t>
            </a:r>
            <a:endParaRPr lang="en-US" altLang="zh-CN" sz="2800" dirty="0"/>
          </a:p>
          <a:p>
            <a:pPr>
              <a:defRPr/>
            </a:pPr>
            <a:endParaRPr lang="en-US" altLang="zh-CN" sz="2800" dirty="0"/>
          </a:p>
          <a:p>
            <a:pPr>
              <a:defRPr/>
            </a:pPr>
            <a:r>
              <a:rPr lang="zh-CN" altLang="en-US" sz="2800" dirty="0"/>
              <a:t>研究内容：模糊逻辑、模糊规则、模糊推理、模糊控制、隶属度、模糊集合等</a:t>
            </a:r>
            <a:endParaRPr lang="en-US" altLang="zh-CN" sz="2800" dirty="0"/>
          </a:p>
        </p:txBody>
      </p:sp>
      <p:grpSp>
        <p:nvGrpSpPr>
          <p:cNvPr id="49155" name="组合 2">
            <a:extLst>
              <a:ext uri="{FF2B5EF4-FFF2-40B4-BE49-F238E27FC236}">
                <a16:creationId xmlns:a16="http://schemas.microsoft.com/office/drawing/2014/main" id="{273E2DE0-D9DE-B01E-EF76-40E1D3BF126A}"/>
              </a:ext>
            </a:extLst>
          </p:cNvPr>
          <p:cNvGrpSpPr>
            <a:grpSpLocks/>
          </p:cNvGrpSpPr>
          <p:nvPr/>
        </p:nvGrpSpPr>
        <p:grpSpPr bwMode="auto">
          <a:xfrm>
            <a:off x="2916238" y="4618038"/>
            <a:ext cx="5994400" cy="2239962"/>
            <a:chOff x="755650" y="3489960"/>
            <a:chExt cx="5994400" cy="2239963"/>
          </a:xfrm>
        </p:grpSpPr>
        <p:pic>
          <p:nvPicPr>
            <p:cNvPr id="48132" name="Picture 10">
              <a:extLst>
                <a:ext uri="{FF2B5EF4-FFF2-40B4-BE49-F238E27FC236}">
                  <a16:creationId xmlns:a16="http://schemas.microsoft.com/office/drawing/2014/main" id="{8042B1DC-D39A-C0EC-7BA8-EAAF3C4103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350" y="3850323"/>
              <a:ext cx="1824038" cy="1120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133" name="Picture 11">
              <a:extLst>
                <a:ext uri="{FF2B5EF4-FFF2-40B4-BE49-F238E27FC236}">
                  <a16:creationId xmlns:a16="http://schemas.microsoft.com/office/drawing/2014/main" id="{B56E08D3-653B-1E6D-88D0-CEB282382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063" y="3489960"/>
              <a:ext cx="1163637" cy="1827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134" name="AutoShape 12">
              <a:extLst>
                <a:ext uri="{FF2B5EF4-FFF2-40B4-BE49-F238E27FC236}">
                  <a16:creationId xmlns:a16="http://schemas.microsoft.com/office/drawing/2014/main" id="{6AF3CFAB-54C4-9C53-2471-17D62F829D04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3348038" y="4282123"/>
              <a:ext cx="2087562" cy="215900"/>
            </a:xfrm>
            <a:prstGeom prst="leftArrow">
              <a:avLst>
                <a:gd name="adj1" fmla="val 50000"/>
                <a:gd name="adj2" fmla="val 241728"/>
              </a:avLst>
            </a:prstGeom>
            <a:solidFill>
              <a:schemeClr val="accent2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135" name="Text Box 14">
              <a:extLst>
                <a:ext uri="{FF2B5EF4-FFF2-40B4-BE49-F238E27FC236}">
                  <a16:creationId xmlns:a16="http://schemas.microsoft.com/office/drawing/2014/main" id="{C70298B3-CC8B-C3D8-D7DA-CD1E70183CDA}"/>
                </a:ext>
              </a:extLst>
            </p:cNvPr>
            <p:cNvSpPr txBox="1">
              <a:spLocks noChangeArrowheads="1"/>
            </p:cNvSpPr>
            <p:nvPr/>
          </p:nvSpPr>
          <p:spPr bwMode="white">
            <a:xfrm>
              <a:off x="5651500" y="5363210"/>
              <a:ext cx="10985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zh-CN" altLang="en-US">
                  <a:solidFill>
                    <a:schemeClr val="tx2"/>
                  </a:solidFill>
                </a:rPr>
                <a:t>自然语言</a:t>
              </a:r>
            </a:p>
          </p:txBody>
        </p:sp>
        <p:sp>
          <p:nvSpPr>
            <p:cNvPr id="48136" name="Text Box 15">
              <a:extLst>
                <a:ext uri="{FF2B5EF4-FFF2-40B4-BE49-F238E27FC236}">
                  <a16:creationId xmlns:a16="http://schemas.microsoft.com/office/drawing/2014/main" id="{2B3CD5C6-AA6D-5E0C-9B4B-27E582F95CB1}"/>
                </a:ext>
              </a:extLst>
            </p:cNvPr>
            <p:cNvSpPr txBox="1">
              <a:spLocks noChangeArrowheads="1"/>
            </p:cNvSpPr>
            <p:nvPr/>
          </p:nvSpPr>
          <p:spPr bwMode="white">
            <a:xfrm>
              <a:off x="755650" y="5147310"/>
              <a:ext cx="26987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zh-CN" altLang="en-US">
                  <a:solidFill>
                    <a:schemeClr val="tx2"/>
                  </a:solidFill>
                </a:rPr>
                <a:t>计算机能理解的数学语言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>
            <a:extLst>
              <a:ext uri="{FF2B5EF4-FFF2-40B4-BE49-F238E27FC236}">
                <a16:creationId xmlns:a16="http://schemas.microsoft.com/office/drawing/2014/main" id="{701EF1F1-EEE8-4067-D5D4-6107481C38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388" y="277813"/>
            <a:ext cx="3952875" cy="828675"/>
          </a:xfrm>
        </p:spPr>
        <p:txBody>
          <a:bodyPr/>
          <a:lstStyle/>
          <a:p>
            <a:r>
              <a:rPr lang="zh-CN" altLang="en-US"/>
              <a:t>模糊计算的运用</a:t>
            </a:r>
          </a:p>
        </p:txBody>
      </p:sp>
      <p:sp>
        <p:nvSpPr>
          <p:cNvPr id="49155" name="内容占位符 2">
            <a:extLst>
              <a:ext uri="{FF2B5EF4-FFF2-40B4-BE49-F238E27FC236}">
                <a16:creationId xmlns:a16="http://schemas.microsoft.com/office/drawing/2014/main" id="{BC6096CD-2CD5-DE39-AC3C-C233F8C6CC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9156" name="图片 4">
            <a:extLst>
              <a:ext uri="{FF2B5EF4-FFF2-40B4-BE49-F238E27FC236}">
                <a16:creationId xmlns:a16="http://schemas.microsoft.com/office/drawing/2014/main" id="{D7AF611C-24E3-B2E9-62E7-266EE6256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939800"/>
            <a:ext cx="3768725" cy="562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98BEA90-FA60-0F2A-B1B3-C5C8AE9F0346}"/>
              </a:ext>
            </a:extLst>
          </p:cNvPr>
          <p:cNvSpPr/>
          <p:nvPr/>
        </p:nvSpPr>
        <p:spPr>
          <a:xfrm>
            <a:off x="449580" y="332656"/>
            <a:ext cx="8244840" cy="6986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</a:bodyPr>
          <a:lstStyle/>
          <a:p>
            <a:pPr algn="ctr">
              <a:defRPr/>
            </a:pPr>
            <a:r>
              <a:rPr lang="zh-CN" altLang="en-US" sz="4050" b="1" dirty="0"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进化计算</a:t>
            </a:r>
          </a:p>
        </p:txBody>
      </p:sp>
      <p:sp>
        <p:nvSpPr>
          <p:cNvPr id="50179" name="文本框 5">
            <a:extLst>
              <a:ext uri="{FF2B5EF4-FFF2-40B4-BE49-F238E27FC236}">
                <a16:creationId xmlns:a16="http://schemas.microsoft.com/office/drawing/2014/main" id="{CBBE6AE3-6D8E-74AC-0649-A2283561A9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" y="1320800"/>
            <a:ext cx="80438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Wingdings 3" panose="05040102010807070707" pitchFamily="18" charset="2"/>
              <a:buNone/>
            </a:pPr>
            <a:r>
              <a:rPr lang="zh-CN" altLang="en-US" sz="2800" b="1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优化问题的求解：以</a:t>
            </a:r>
            <a:r>
              <a:rPr lang="en-US" altLang="zh-CN" sz="2800" b="1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TSP</a:t>
            </a:r>
            <a:r>
              <a:rPr lang="zh-CN" altLang="en-US" sz="2800" b="1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问题为例</a:t>
            </a:r>
            <a:endParaRPr lang="en-US" altLang="zh-CN" sz="2800" b="1">
              <a:solidFill>
                <a:srgbClr val="00B05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1204" name="Rectangle 4">
            <a:extLst>
              <a:ext uri="{FF2B5EF4-FFF2-40B4-BE49-F238E27FC236}">
                <a16:creationId xmlns:a16="http://schemas.microsoft.com/office/drawing/2014/main" id="{5F0EE9D6-B2E7-D898-6AEB-CF7E47CDF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" y="1901825"/>
            <a:ext cx="86709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问题描述：一商人去</a:t>
            </a:r>
            <a:r>
              <a:rPr kumimoji="1" lang="en-US" altLang="zh-CN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kumimoji="1" lang="zh-CN" altLang="en-US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个城市销货，所有城市走一遍再回到起点，使所走路程最短。</a:t>
            </a:r>
            <a:endParaRPr kumimoji="1" lang="en-US" altLang="zh-CN" sz="24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51205" name="Group 4">
            <a:extLst>
              <a:ext uri="{FF2B5EF4-FFF2-40B4-BE49-F238E27FC236}">
                <a16:creationId xmlns:a16="http://schemas.microsoft.com/office/drawing/2014/main" id="{0C696227-7DDA-4A87-6825-13FB66675290}"/>
              </a:ext>
            </a:extLst>
          </p:cNvPr>
          <p:cNvGrpSpPr>
            <a:grpSpLocks/>
          </p:cNvGrpSpPr>
          <p:nvPr/>
        </p:nvGrpSpPr>
        <p:grpSpPr bwMode="auto">
          <a:xfrm>
            <a:off x="2195513" y="2738438"/>
            <a:ext cx="5175250" cy="3792537"/>
            <a:chOff x="1066" y="1162"/>
            <a:chExt cx="3260" cy="2389"/>
          </a:xfrm>
        </p:grpSpPr>
        <p:sp>
          <p:nvSpPr>
            <p:cNvPr id="50182" name="Oval 5">
              <a:extLst>
                <a:ext uri="{FF2B5EF4-FFF2-40B4-BE49-F238E27FC236}">
                  <a16:creationId xmlns:a16="http://schemas.microsoft.com/office/drawing/2014/main" id="{6EC1AA24-B83E-678D-9385-75154C47F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2" y="2205"/>
              <a:ext cx="137" cy="1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kumimoji="1" lang="zh-CN" altLang="en-US" sz="1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50183" name="Oval 6">
              <a:extLst>
                <a:ext uri="{FF2B5EF4-FFF2-40B4-BE49-F238E27FC236}">
                  <a16:creationId xmlns:a16="http://schemas.microsoft.com/office/drawing/2014/main" id="{3B284898-F711-578D-B4EC-132622584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6" y="1389"/>
              <a:ext cx="136" cy="1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kumimoji="1" lang="zh-CN" altLang="en-US" sz="1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50184" name="Oval 7">
              <a:extLst>
                <a:ext uri="{FF2B5EF4-FFF2-40B4-BE49-F238E27FC236}">
                  <a16:creationId xmlns:a16="http://schemas.microsoft.com/office/drawing/2014/main" id="{7D1C4453-FE84-160F-839C-00B369C76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" y="2704"/>
              <a:ext cx="136" cy="1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kumimoji="1" lang="zh-CN" altLang="en-US" sz="1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50185" name="Oval 8">
              <a:extLst>
                <a:ext uri="{FF2B5EF4-FFF2-40B4-BE49-F238E27FC236}">
                  <a16:creationId xmlns:a16="http://schemas.microsoft.com/office/drawing/2014/main" id="{4E2D6198-C982-FB98-E13D-48D066BDD3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7" y="2160"/>
              <a:ext cx="136" cy="1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kumimoji="1" lang="zh-CN" altLang="en-US" sz="1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50186" name="Oval 9">
              <a:extLst>
                <a:ext uri="{FF2B5EF4-FFF2-40B4-BE49-F238E27FC236}">
                  <a16:creationId xmlns:a16="http://schemas.microsoft.com/office/drawing/2014/main" id="{F8D22162-BEBC-3825-B1C5-0E9E87062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" y="1162"/>
              <a:ext cx="136" cy="1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kumimoji="1" lang="zh-CN" altLang="en-US" sz="1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50187" name="Oval 10">
              <a:extLst>
                <a:ext uri="{FF2B5EF4-FFF2-40B4-BE49-F238E27FC236}">
                  <a16:creationId xmlns:a16="http://schemas.microsoft.com/office/drawing/2014/main" id="{416A9D21-7244-57BD-AC34-DFA59273AC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4" y="1933"/>
              <a:ext cx="91" cy="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kumimoji="1" lang="zh-CN" altLang="en-US" sz="16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50188" name="Line 11">
              <a:extLst>
                <a:ext uri="{FF2B5EF4-FFF2-40B4-BE49-F238E27FC236}">
                  <a16:creationId xmlns:a16="http://schemas.microsoft.com/office/drawing/2014/main" id="{83B6E1E3-B248-209B-DB8A-556DD0782A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9" y="1979"/>
              <a:ext cx="725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189" name="Line 12">
              <a:extLst>
                <a:ext uri="{FF2B5EF4-FFF2-40B4-BE49-F238E27FC236}">
                  <a16:creationId xmlns:a16="http://schemas.microsoft.com/office/drawing/2014/main" id="{C948EDED-A2D9-6355-30C0-B6320BB43A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9" y="2296"/>
              <a:ext cx="907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190" name="Line 13">
              <a:extLst>
                <a:ext uri="{FF2B5EF4-FFF2-40B4-BE49-F238E27FC236}">
                  <a16:creationId xmlns:a16="http://schemas.microsoft.com/office/drawing/2014/main" id="{CCF5CB76-7D08-5D22-1C68-2CFD722895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0" y="2024"/>
              <a:ext cx="181" cy="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191" name="Line 14">
              <a:extLst>
                <a:ext uri="{FF2B5EF4-FFF2-40B4-BE49-F238E27FC236}">
                  <a16:creationId xmlns:a16="http://schemas.microsoft.com/office/drawing/2014/main" id="{996A64F2-A088-BD29-3B28-621AB45B22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5" y="1525"/>
              <a:ext cx="181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192" name="Line 15">
              <a:extLst>
                <a:ext uri="{FF2B5EF4-FFF2-40B4-BE49-F238E27FC236}">
                  <a16:creationId xmlns:a16="http://schemas.microsoft.com/office/drawing/2014/main" id="{45ABADB7-7ABB-602E-B7AC-0B00CB4DF7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26" y="1525"/>
              <a:ext cx="46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193" name="Line 16">
              <a:extLst>
                <a:ext uri="{FF2B5EF4-FFF2-40B4-BE49-F238E27FC236}">
                  <a16:creationId xmlns:a16="http://schemas.microsoft.com/office/drawing/2014/main" id="{046F62E5-67ED-BCBC-C84D-ABA19A9989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3" y="1480"/>
              <a:ext cx="1043" cy="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194" name="Line 17">
              <a:extLst>
                <a:ext uri="{FF2B5EF4-FFF2-40B4-BE49-F238E27FC236}">
                  <a16:creationId xmlns:a16="http://schemas.microsoft.com/office/drawing/2014/main" id="{704FD831-70B3-94F9-E109-25B8F5CE4D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62" y="1207"/>
              <a:ext cx="817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195" name="Line 18">
              <a:extLst>
                <a:ext uri="{FF2B5EF4-FFF2-40B4-BE49-F238E27FC236}">
                  <a16:creationId xmlns:a16="http://schemas.microsoft.com/office/drawing/2014/main" id="{3921BAEC-40D8-4868-3D03-F1145AD17E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7" y="1525"/>
              <a:ext cx="590" cy="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196" name="Line 19">
              <a:extLst>
                <a:ext uri="{FF2B5EF4-FFF2-40B4-BE49-F238E27FC236}">
                  <a16:creationId xmlns:a16="http://schemas.microsoft.com/office/drawing/2014/main" id="{D442682C-D091-FBD9-97FB-780D02B4B2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72" y="2296"/>
              <a:ext cx="635" cy="4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197" name="Line 20">
              <a:extLst>
                <a:ext uri="{FF2B5EF4-FFF2-40B4-BE49-F238E27FC236}">
                  <a16:creationId xmlns:a16="http://schemas.microsoft.com/office/drawing/2014/main" id="{A33449F0-2303-DB7C-4BE2-E08D76B410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98" y="1298"/>
              <a:ext cx="226" cy="8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198" name="Text Box 21">
              <a:extLst>
                <a:ext uri="{FF2B5EF4-FFF2-40B4-BE49-F238E27FC236}">
                  <a16:creationId xmlns:a16="http://schemas.microsoft.com/office/drawing/2014/main" id="{E6644504-E8C9-E4DA-52C5-D47375DCE7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0" y="2840"/>
              <a:ext cx="20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B</a:t>
              </a:r>
            </a:p>
          </p:txBody>
        </p:sp>
        <p:sp>
          <p:nvSpPr>
            <p:cNvPr id="50199" name="Text Box 22">
              <a:extLst>
                <a:ext uri="{FF2B5EF4-FFF2-40B4-BE49-F238E27FC236}">
                  <a16:creationId xmlns:a16="http://schemas.microsoft.com/office/drawing/2014/main" id="{46D78E66-BD78-7320-9795-31E263A913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6" y="2205"/>
              <a:ext cx="20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A</a:t>
              </a:r>
            </a:p>
          </p:txBody>
        </p:sp>
        <p:sp>
          <p:nvSpPr>
            <p:cNvPr id="50200" name="Text Box 23">
              <a:extLst>
                <a:ext uri="{FF2B5EF4-FFF2-40B4-BE49-F238E27FC236}">
                  <a16:creationId xmlns:a16="http://schemas.microsoft.com/office/drawing/2014/main" id="{DB670573-8E72-ABF7-24F8-26E3ED3EE8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8" y="2296"/>
              <a:ext cx="20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C</a:t>
              </a:r>
            </a:p>
          </p:txBody>
        </p:sp>
        <p:sp>
          <p:nvSpPr>
            <p:cNvPr id="50201" name="Text Box 24">
              <a:extLst>
                <a:ext uri="{FF2B5EF4-FFF2-40B4-BE49-F238E27FC236}">
                  <a16:creationId xmlns:a16="http://schemas.microsoft.com/office/drawing/2014/main" id="{E9759747-15C7-F3EE-3F33-B04E969319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5" y="1207"/>
              <a:ext cx="20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D</a:t>
              </a:r>
            </a:p>
          </p:txBody>
        </p:sp>
        <p:sp>
          <p:nvSpPr>
            <p:cNvPr id="50202" name="Text Box 25">
              <a:extLst>
                <a:ext uri="{FF2B5EF4-FFF2-40B4-BE49-F238E27FC236}">
                  <a16:creationId xmlns:a16="http://schemas.microsoft.com/office/drawing/2014/main" id="{D41BDD77-6737-8800-A36E-52AA554892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6" y="1162"/>
              <a:ext cx="20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E</a:t>
              </a:r>
            </a:p>
          </p:txBody>
        </p:sp>
        <p:sp>
          <p:nvSpPr>
            <p:cNvPr id="50203" name="Text Box 26">
              <a:extLst>
                <a:ext uri="{FF2B5EF4-FFF2-40B4-BE49-F238E27FC236}">
                  <a16:creationId xmlns:a16="http://schemas.microsoft.com/office/drawing/2014/main" id="{355B04B9-094F-40C8-A1AA-D4EA42E891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3" y="2069"/>
              <a:ext cx="19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F</a:t>
              </a:r>
            </a:p>
          </p:txBody>
        </p:sp>
        <p:sp>
          <p:nvSpPr>
            <p:cNvPr id="50204" name="Text Box 27">
              <a:extLst>
                <a:ext uri="{FF2B5EF4-FFF2-40B4-BE49-F238E27FC236}">
                  <a16:creationId xmlns:a16="http://schemas.microsoft.com/office/drawing/2014/main" id="{87F94CCC-4111-8BBC-AD8E-1387B73018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7" y="3339"/>
              <a:ext cx="307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>
                  <a:solidFill>
                    <a:srgbClr val="404040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600">
                  <a:solidFill>
                    <a:srgbClr val="404040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400">
                  <a:solidFill>
                    <a:srgbClr val="404040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Font typeface="Wingdings 3" panose="05040102010807070707" pitchFamily="18" charset="2"/>
                <a:buChar char=""/>
                <a:defRPr sz="1200">
                  <a:solidFill>
                    <a:srgbClr val="404040"/>
                  </a:solidFill>
                  <a:latin typeface="Century Gothic" panose="020B0502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16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A            F          E            D           C          B          A</a:t>
              </a:r>
            </a:p>
          </p:txBody>
        </p:sp>
        <p:sp>
          <p:nvSpPr>
            <p:cNvPr id="50205" name="Line 28">
              <a:extLst>
                <a:ext uri="{FF2B5EF4-FFF2-40B4-BE49-F238E27FC236}">
                  <a16:creationId xmlns:a16="http://schemas.microsoft.com/office/drawing/2014/main" id="{361C6A6B-1FE1-AF92-8F3E-694320A4BE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4" y="3430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06" name="Line 29">
              <a:extLst>
                <a:ext uri="{FF2B5EF4-FFF2-40B4-BE49-F238E27FC236}">
                  <a16:creationId xmlns:a16="http://schemas.microsoft.com/office/drawing/2014/main" id="{C692546A-0A1C-FC49-D238-0310ADC589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73" y="3430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07" name="Line 30">
              <a:extLst>
                <a:ext uri="{FF2B5EF4-FFF2-40B4-BE49-F238E27FC236}">
                  <a16:creationId xmlns:a16="http://schemas.microsoft.com/office/drawing/2014/main" id="{A5789B60-C9F0-4C57-10FE-E9779A3809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6" y="3430"/>
              <a:ext cx="31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08" name="Line 31">
              <a:extLst>
                <a:ext uri="{FF2B5EF4-FFF2-40B4-BE49-F238E27FC236}">
                  <a16:creationId xmlns:a16="http://schemas.microsoft.com/office/drawing/2014/main" id="{330525BD-588A-5EFE-33C2-CDBD99A9BE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5" y="3430"/>
              <a:ext cx="31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09" name="Line 32">
              <a:extLst>
                <a:ext uri="{FF2B5EF4-FFF2-40B4-BE49-F238E27FC236}">
                  <a16:creationId xmlns:a16="http://schemas.microsoft.com/office/drawing/2014/main" id="{BA4F52D4-497D-474A-0439-0E7A5D129E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0" y="3430"/>
              <a:ext cx="31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10" name="Line 33">
              <a:extLst>
                <a:ext uri="{FF2B5EF4-FFF2-40B4-BE49-F238E27FC236}">
                  <a16:creationId xmlns:a16="http://schemas.microsoft.com/office/drawing/2014/main" id="{62AD505A-261E-5D42-D406-E68DC9F961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4" y="3430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图片 2">
            <a:extLst>
              <a:ext uri="{FF2B5EF4-FFF2-40B4-BE49-F238E27FC236}">
                <a16:creationId xmlns:a16="http://schemas.microsoft.com/office/drawing/2014/main" id="{1560C361-4CA6-2995-B5D0-82E2D3B35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3" y="0"/>
            <a:ext cx="8115300" cy="426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7" name="Rectangle 3">
            <a:extLst>
              <a:ext uri="{FF2B5EF4-FFF2-40B4-BE49-F238E27FC236}">
                <a16:creationId xmlns:a16="http://schemas.microsoft.com/office/drawing/2014/main" id="{7C6C1018-398B-3F12-E7E7-690E15C8A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4457700"/>
            <a:ext cx="9009062" cy="242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800"/>
              <a:t>算法复杂性专家史蒂芬</a:t>
            </a:r>
            <a:r>
              <a:rPr lang="en-US" altLang="zh-CN" sz="2800"/>
              <a:t>.</a:t>
            </a:r>
            <a:r>
              <a:rPr lang="zh-CN" altLang="en-US" sz="2800"/>
              <a:t>库克评论：</a:t>
            </a:r>
            <a:r>
              <a:rPr lang="en-US" altLang="zh-CN" sz="2800"/>
              <a:t>“</a:t>
            </a:r>
            <a:r>
              <a:rPr lang="zh-CN" altLang="en-US" sz="2800"/>
              <a:t>如果有</a:t>
            </a:r>
            <a:r>
              <a:rPr lang="en-US" altLang="zh-CN" sz="2800"/>
              <a:t>100</a:t>
            </a:r>
            <a:r>
              <a:rPr lang="zh-CN" altLang="en-US" sz="2800"/>
              <a:t>个城市，需要求出</a:t>
            </a:r>
            <a:r>
              <a:rPr lang="en-US" altLang="zh-CN" sz="2800"/>
              <a:t>100</a:t>
            </a:r>
            <a:r>
              <a:rPr lang="zh-CN" altLang="en-US" sz="2800"/>
              <a:t>！条路线的费用，没有哪一台计算机能够胜任这一任务。打个比方，让太阳系中所有的电子以它旋转的频率来计算，就算太阳烧尽了也算不完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图片 2">
            <a:extLst>
              <a:ext uri="{FF2B5EF4-FFF2-40B4-BE49-F238E27FC236}">
                <a16:creationId xmlns:a16="http://schemas.microsoft.com/office/drawing/2014/main" id="{3871F2E5-E055-AAFA-AF2F-09CC507B2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549275"/>
            <a:ext cx="59817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6A917070-4BEB-19BF-50C6-9462F68B52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04788"/>
            <a:ext cx="6589712" cy="703932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highlight>
                  <a:srgbClr val="FFFF00"/>
                </a:highlight>
              </a:rPr>
              <a:t>主要参考书籍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53494F56-338C-2F40-6E20-3EC3AA7BAD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252538"/>
            <a:ext cx="8623300" cy="3616325"/>
          </a:xfrm>
        </p:spPr>
        <p:txBody>
          <a:bodyPr/>
          <a:lstStyle/>
          <a:p>
            <a:pPr>
              <a:lnSpc>
                <a:spcPct val="8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2300" dirty="0">
                <a:solidFill>
                  <a:srgbClr val="FF0000"/>
                </a:solidFill>
              </a:rPr>
              <a:t>《</a:t>
            </a:r>
            <a:r>
              <a:rPr lang="zh-CN" altLang="en-US" sz="2300" dirty="0">
                <a:solidFill>
                  <a:srgbClr val="FF0000"/>
                </a:solidFill>
              </a:rPr>
              <a:t>计算智能</a:t>
            </a:r>
            <a:r>
              <a:rPr lang="en-US" altLang="zh-CN" sz="2300" dirty="0">
                <a:solidFill>
                  <a:srgbClr val="FF0000"/>
                </a:solidFill>
              </a:rPr>
              <a:t>——</a:t>
            </a:r>
            <a:r>
              <a:rPr lang="zh-CN" altLang="en-US" sz="2300" dirty="0">
                <a:solidFill>
                  <a:srgbClr val="FF0000"/>
                </a:solidFill>
              </a:rPr>
              <a:t>理论、技术与应用</a:t>
            </a:r>
            <a:r>
              <a:rPr lang="en-US" altLang="zh-CN" sz="2300" dirty="0">
                <a:solidFill>
                  <a:srgbClr val="FF0000"/>
                </a:solidFill>
              </a:rPr>
              <a:t>》</a:t>
            </a:r>
            <a:r>
              <a:rPr lang="zh-CN" altLang="en-US" sz="2300" dirty="0"/>
              <a:t>丁永生 编著，科学出版社</a:t>
            </a:r>
            <a:endParaRPr lang="en-US" altLang="zh-CN" sz="2300" dirty="0"/>
          </a:p>
          <a:p>
            <a:pPr>
              <a:lnSpc>
                <a:spcPct val="80000"/>
              </a:lnSpc>
              <a:buFont typeface="Wingdings" panose="05000000000000000000" pitchFamily="2" charset="2"/>
              <a:buChar char="l"/>
              <a:defRPr/>
            </a:pPr>
            <a:endParaRPr lang="zh-CN" altLang="en-US" sz="2300" dirty="0"/>
          </a:p>
          <a:p>
            <a:pPr>
              <a:lnSpc>
                <a:spcPct val="8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2300" dirty="0">
                <a:solidFill>
                  <a:srgbClr val="FF0000"/>
                </a:solidFill>
              </a:rPr>
              <a:t>《</a:t>
            </a:r>
            <a:r>
              <a:rPr lang="zh-CN" altLang="en-US" sz="2300" dirty="0">
                <a:solidFill>
                  <a:srgbClr val="FF0000"/>
                </a:solidFill>
              </a:rPr>
              <a:t>计算智能中的仿生学：理论与算法</a:t>
            </a:r>
            <a:r>
              <a:rPr lang="en-US" altLang="zh-CN" sz="2300" dirty="0">
                <a:solidFill>
                  <a:srgbClr val="FF0000"/>
                </a:solidFill>
              </a:rPr>
              <a:t>》</a:t>
            </a:r>
            <a:r>
              <a:rPr lang="zh-CN" altLang="en-US" sz="2300" dirty="0"/>
              <a:t>徐宗本，张讲社 编著，科学出版社</a:t>
            </a:r>
            <a:endParaRPr lang="en-US" altLang="zh-CN" sz="2300" dirty="0"/>
          </a:p>
          <a:p>
            <a:pPr>
              <a:lnSpc>
                <a:spcPct val="80000"/>
              </a:lnSpc>
              <a:buFont typeface="Wingdings" panose="05000000000000000000" pitchFamily="2" charset="2"/>
              <a:buChar char="l"/>
              <a:defRPr/>
            </a:pPr>
            <a:endParaRPr lang="en-US" altLang="zh-CN" sz="2300" dirty="0"/>
          </a:p>
          <a:p>
            <a:pPr>
              <a:lnSpc>
                <a:spcPct val="8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2300" dirty="0">
                <a:solidFill>
                  <a:srgbClr val="FF0000"/>
                </a:solidFill>
              </a:rPr>
              <a:t>《</a:t>
            </a:r>
            <a:r>
              <a:rPr lang="zh-CN" altLang="en-US" sz="2300" dirty="0">
                <a:solidFill>
                  <a:srgbClr val="FF0000"/>
                </a:solidFill>
              </a:rPr>
              <a:t>智能计算</a:t>
            </a:r>
            <a:r>
              <a:rPr lang="en-US" altLang="zh-CN" sz="2300" dirty="0">
                <a:solidFill>
                  <a:srgbClr val="FF0000"/>
                </a:solidFill>
              </a:rPr>
              <a:t>-</a:t>
            </a:r>
            <a:r>
              <a:rPr lang="zh-CN" altLang="en-US" sz="2300" dirty="0">
                <a:solidFill>
                  <a:srgbClr val="FF0000"/>
                </a:solidFill>
              </a:rPr>
              <a:t>关于粗集理论、模糊逻辑、神经网络的理论及其应用</a:t>
            </a:r>
            <a:r>
              <a:rPr lang="en-US" altLang="zh-CN" sz="2300" dirty="0">
                <a:solidFill>
                  <a:srgbClr val="FF0000"/>
                </a:solidFill>
              </a:rPr>
              <a:t>》</a:t>
            </a:r>
            <a:r>
              <a:rPr lang="zh-CN" altLang="en-US" sz="2300" dirty="0"/>
              <a:t>曾黄麟编著， 重庆大学出版社</a:t>
            </a:r>
          </a:p>
          <a:p>
            <a:pPr marL="0" indent="0">
              <a:lnSpc>
                <a:spcPct val="80000"/>
              </a:lnSpc>
              <a:buFont typeface="Wingdings 3" panose="05040102010807070707" pitchFamily="18" charset="2"/>
              <a:buNone/>
              <a:defRPr/>
            </a:pPr>
            <a:endParaRPr lang="en-US" altLang="zh-CN" sz="2300" dirty="0"/>
          </a:p>
          <a:p>
            <a:pPr>
              <a:lnSpc>
                <a:spcPct val="8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2300" dirty="0"/>
              <a:t> </a:t>
            </a:r>
            <a:r>
              <a:rPr lang="en-US" altLang="zh-CN" sz="2300" dirty="0">
                <a:solidFill>
                  <a:srgbClr val="FF0000"/>
                </a:solidFill>
              </a:rPr>
              <a:t>《</a:t>
            </a:r>
            <a:r>
              <a:rPr lang="zh-CN" altLang="en-US" sz="2300" dirty="0">
                <a:solidFill>
                  <a:srgbClr val="FF0000"/>
                </a:solidFill>
              </a:rPr>
              <a:t>计算智能导论</a:t>
            </a:r>
            <a:r>
              <a:rPr lang="en-US" altLang="zh-CN" sz="2300" dirty="0">
                <a:solidFill>
                  <a:srgbClr val="FF0000"/>
                </a:solidFill>
              </a:rPr>
              <a:t>》</a:t>
            </a:r>
            <a:r>
              <a:rPr lang="en-US" altLang="zh-CN" sz="2300" dirty="0" err="1"/>
              <a:t>Andries.P.Engelbrecht</a:t>
            </a:r>
            <a:r>
              <a:rPr lang="en-US" altLang="zh-CN" sz="2300" dirty="0"/>
              <a:t>. </a:t>
            </a:r>
            <a:r>
              <a:rPr lang="zh-CN" altLang="en-US" sz="2300" dirty="0"/>
              <a:t>清华大学出版社</a:t>
            </a:r>
            <a:endParaRPr lang="en-US" altLang="zh-CN" sz="23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A8DA3CD-8EC9-6DE1-8B0E-20A53A394ACE}"/>
              </a:ext>
            </a:extLst>
          </p:cNvPr>
          <p:cNvSpPr/>
          <p:nvPr/>
        </p:nvSpPr>
        <p:spPr>
          <a:xfrm>
            <a:off x="0" y="620688"/>
            <a:ext cx="8244840" cy="6986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</a:bodyPr>
          <a:lstStyle/>
          <a:p>
            <a:pPr algn="ctr">
              <a:defRPr/>
            </a:pPr>
            <a:r>
              <a:rPr lang="zh-CN" altLang="en-US" sz="4050" b="1" dirty="0"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进化计算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50E9D08-260B-A707-E402-57561EB3FB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275" y="1700213"/>
            <a:ext cx="8415338" cy="35401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257175" indent="-257175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是建立在群智能基础上的随机搜索算法，包括：</a:t>
            </a:r>
            <a:endParaRPr lang="en-US" altLang="zh-CN" sz="2800" dirty="0">
              <a:solidFill>
                <a:srgbClr val="333333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 typeface="Arial" panose="020B0604020202020204" pitchFamily="34" charset="0"/>
              <a:buChar char="•"/>
              <a:defRPr/>
            </a:pPr>
            <a:endParaRPr lang="en-US" altLang="zh-CN" sz="2800" dirty="0">
              <a:solidFill>
                <a:srgbClr val="333333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spcBef>
                <a:spcPct val="0"/>
              </a:spcBef>
              <a:buClrTx/>
              <a:buFont typeface="Wingdings 3" panose="05040102010807070707" pitchFamily="18" charset="2"/>
              <a:buNone/>
              <a:defRPr/>
            </a:pPr>
            <a:r>
              <a:rPr lang="en-US" altLang="zh-CN" sz="280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zh-CN" altLang="zh-CN" sz="280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遗传算法、蚁群优化算法、粒子群优化算法、</a:t>
            </a:r>
            <a:r>
              <a:rPr lang="zh-CN" altLang="en-US" sz="280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人工</a:t>
            </a:r>
            <a:r>
              <a:rPr lang="zh-CN" altLang="zh-CN" sz="280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免疫算法等等。</a:t>
            </a:r>
            <a:endParaRPr lang="zh-CN" altLang="en-US" sz="28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 typeface="Arial" panose="020B0604020202020204" pitchFamily="34" charset="0"/>
              <a:buChar char="•"/>
              <a:defRPr/>
            </a:pPr>
            <a:endParaRPr lang="en-US" altLang="zh-CN" sz="2800" dirty="0">
              <a:solidFill>
                <a:srgbClr val="333333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 typeface="Arial" panose="020B0604020202020204" pitchFamily="34" charset="0"/>
              <a:buChar char="•"/>
              <a:defRPr/>
            </a:pPr>
            <a:endParaRPr lang="en-US" altLang="zh-CN" sz="2800" dirty="0">
              <a:solidFill>
                <a:srgbClr val="333333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zh-CN" altLang="zh-CN" sz="280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进化计算</a:t>
            </a:r>
            <a:r>
              <a:rPr lang="zh-CN" altLang="en-US" sz="2800" dirty="0">
                <a:solidFill>
                  <a:srgbClr val="00206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为解决复杂优化问题提供了</a:t>
            </a:r>
            <a:r>
              <a:rPr lang="zh-CN" altLang="en-US" sz="2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新思路</a:t>
            </a: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zh-CN" altLang="en-US" sz="2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新手段</a:t>
            </a:r>
            <a:endParaRPr lang="en-US" altLang="zh-CN" sz="28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52D0353-FC69-D0A0-2225-0FAE871CB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5"/>
          <a:stretch>
            <a:fillRect/>
          </a:stretch>
        </p:blipFill>
        <p:spPr bwMode="auto">
          <a:xfrm>
            <a:off x="815975" y="1484313"/>
            <a:ext cx="751205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21AB145-D79B-62A4-5AD8-0C34EC4E377B}"/>
              </a:ext>
            </a:extLst>
          </p:cNvPr>
          <p:cNvSpPr/>
          <p:nvPr/>
        </p:nvSpPr>
        <p:spPr>
          <a:xfrm>
            <a:off x="414531" y="188640"/>
            <a:ext cx="8244840" cy="6986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</a:bodyPr>
          <a:lstStyle/>
          <a:p>
            <a:pPr algn="ctr">
              <a:defRPr/>
            </a:pPr>
            <a:r>
              <a:rPr lang="zh-CN" altLang="en-US" sz="4050" b="1" dirty="0"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进化计算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8E9D6980-9458-D858-80C5-044280D8E200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476375" y="979488"/>
            <a:ext cx="6553200" cy="2449512"/>
          </a:xfrm>
        </p:spPr>
        <p:txBody>
          <a:bodyPr rtlCol="0"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b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第一章 绪论</a:t>
            </a:r>
            <a:b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zh-CN" altLang="en-US" dirty="0">
                <a:solidFill>
                  <a:srgbClr val="FF0000"/>
                </a:solidFill>
              </a:rPr>
              <a:t>从人工智能到计算智能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>
            <a:extLst>
              <a:ext uri="{FF2B5EF4-FFF2-40B4-BE49-F238E27FC236}">
                <a16:creationId xmlns:a16="http://schemas.microsoft.com/office/drawing/2014/main" id="{94CC5236-5F8C-6236-1272-45DEFEB635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388" y="188913"/>
            <a:ext cx="6589712" cy="719807"/>
          </a:xfrm>
        </p:spPr>
        <p:txBody>
          <a:bodyPr/>
          <a:lstStyle/>
          <a:p>
            <a:pPr>
              <a:defRPr/>
            </a:pPr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人工智能</a:t>
            </a:r>
            <a:r>
              <a:rPr lang="zh-CN" altLang="en-US" dirty="0">
                <a:highlight>
                  <a:srgbClr val="FFFF00"/>
                </a:highlight>
              </a:rPr>
              <a:t>的定义</a:t>
            </a:r>
          </a:p>
        </p:txBody>
      </p:sp>
      <p:pic>
        <p:nvPicPr>
          <p:cNvPr id="25603" name="图片 3">
            <a:extLst>
              <a:ext uri="{FF2B5EF4-FFF2-40B4-BE49-F238E27FC236}">
                <a16:creationId xmlns:a16="http://schemas.microsoft.com/office/drawing/2014/main" id="{17D92B05-9334-2FEA-8A87-8FE2A9DC2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052513"/>
            <a:ext cx="8186737" cy="534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F4D5C34-8407-4262-BBA4-F15AA739FB39}"/>
              </a:ext>
            </a:extLst>
          </p:cNvPr>
          <p:cNvSpPr/>
          <p:nvPr/>
        </p:nvSpPr>
        <p:spPr>
          <a:xfrm>
            <a:off x="468313" y="2806700"/>
            <a:ext cx="8186737" cy="1920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A6FC771-277B-BEC7-7DB2-1591D3D2CBA6}"/>
              </a:ext>
            </a:extLst>
          </p:cNvPr>
          <p:cNvSpPr/>
          <p:nvPr/>
        </p:nvSpPr>
        <p:spPr>
          <a:xfrm>
            <a:off x="488950" y="5157788"/>
            <a:ext cx="8166100" cy="1238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图片 7">
            <a:extLst>
              <a:ext uri="{FF2B5EF4-FFF2-40B4-BE49-F238E27FC236}">
                <a16:creationId xmlns:a16="http://schemas.microsoft.com/office/drawing/2014/main" id="{97D50D98-585C-7C01-6134-886B9E48B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268413"/>
            <a:ext cx="7775575" cy="498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F6C2F3F0-080A-76B6-243D-78160AAC140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23825" y="218122"/>
            <a:ext cx="7267575" cy="834614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Turing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图灵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“人工智能之父”</a:t>
            </a:r>
            <a:b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</a:b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98295244-B9C9-74F5-7A42-2C582E299D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9238" y="1125538"/>
            <a:ext cx="8229600" cy="5340350"/>
          </a:xfrm>
        </p:spPr>
        <p:txBody>
          <a:bodyPr/>
          <a:lstStyle/>
          <a:p>
            <a:pPr eaLnBrk="1" hangingPunct="1"/>
            <a:r>
              <a:rPr lang="en-US" altLang="zh-CN" sz="2400">
                <a:hlinkClick r:id="rId3"/>
              </a:rPr>
              <a:t>https://b23.tv/oUXx1fW</a:t>
            </a:r>
            <a:endParaRPr lang="zh-CN" altLang="en-US" sz="2400"/>
          </a:p>
          <a:p>
            <a:pPr eaLnBrk="1" hangingPunct="1"/>
            <a:r>
              <a:rPr lang="zh-CN" altLang="en-US" sz="2600"/>
              <a:t>艾伦</a:t>
            </a:r>
            <a:r>
              <a:rPr lang="en-US" altLang="zh-CN" sz="2600"/>
              <a:t>·</a:t>
            </a:r>
            <a:r>
              <a:rPr lang="zh-CN" altLang="en-US" sz="2600"/>
              <a:t>麦席森</a:t>
            </a:r>
            <a:r>
              <a:rPr lang="en-US" altLang="zh-CN" sz="2600"/>
              <a:t>·</a:t>
            </a:r>
            <a:r>
              <a:rPr lang="zh-CN" altLang="en-US" sz="2600"/>
              <a:t>图灵</a:t>
            </a:r>
            <a:r>
              <a:rPr lang="zh-CN" altLang="en-US" sz="2600">
                <a:ea typeface="PMingLiU" panose="02020500000000000000" pitchFamily="18" charset="-120"/>
              </a:rPr>
              <a:t>（</a:t>
            </a:r>
            <a:r>
              <a:rPr lang="en-US" altLang="zh-CN" sz="2600">
                <a:ea typeface="PMingLiU" panose="02020500000000000000" pitchFamily="18" charset="-120"/>
              </a:rPr>
              <a:t>Turing</a:t>
            </a:r>
            <a:r>
              <a:rPr lang="zh-CN" altLang="en-US" sz="2600">
                <a:ea typeface="PMingLiU" panose="02020500000000000000" pitchFamily="18" charset="-120"/>
              </a:rPr>
              <a:t>，</a:t>
            </a:r>
            <a:r>
              <a:rPr lang="en-US" altLang="zh-CN" sz="2600">
                <a:ea typeface="PMingLiU" panose="02020500000000000000" pitchFamily="18" charset="-120"/>
              </a:rPr>
              <a:t>1912</a:t>
            </a:r>
            <a:r>
              <a:rPr lang="zh-CN" altLang="en-US" sz="2600">
                <a:ea typeface="PMingLiU" panose="02020500000000000000" pitchFamily="18" charset="-120"/>
              </a:rPr>
              <a:t>年</a:t>
            </a:r>
            <a:r>
              <a:rPr lang="en-US" altLang="zh-CN" sz="2600">
                <a:ea typeface="PMingLiU" panose="02020500000000000000" pitchFamily="18" charset="-120"/>
              </a:rPr>
              <a:t>6</a:t>
            </a:r>
            <a:r>
              <a:rPr lang="zh-CN" altLang="en-US" sz="2600">
                <a:ea typeface="PMingLiU" panose="02020500000000000000" pitchFamily="18" charset="-120"/>
              </a:rPr>
              <a:t>月</a:t>
            </a:r>
            <a:r>
              <a:rPr lang="en-US" altLang="zh-CN" sz="2600">
                <a:ea typeface="PMingLiU" panose="02020500000000000000" pitchFamily="18" charset="-120"/>
              </a:rPr>
              <a:t>23</a:t>
            </a:r>
            <a:r>
              <a:rPr lang="zh-CN" altLang="en-US" sz="2600">
                <a:ea typeface="PMingLiU" panose="02020500000000000000" pitchFamily="18" charset="-120"/>
              </a:rPr>
              <a:t>日 </a:t>
            </a:r>
            <a:r>
              <a:rPr lang="en-US" altLang="zh-CN" sz="2600">
                <a:ea typeface="PMingLiU" panose="02020500000000000000" pitchFamily="18" charset="-120"/>
              </a:rPr>
              <a:t>- 1954</a:t>
            </a:r>
            <a:r>
              <a:rPr lang="zh-CN" altLang="en-US" sz="2600">
                <a:ea typeface="PMingLiU" panose="02020500000000000000" pitchFamily="18" charset="-120"/>
              </a:rPr>
              <a:t>年</a:t>
            </a:r>
            <a:r>
              <a:rPr lang="en-US" altLang="zh-CN" sz="2600">
                <a:ea typeface="PMingLiU" panose="02020500000000000000" pitchFamily="18" charset="-120"/>
              </a:rPr>
              <a:t>6</a:t>
            </a:r>
            <a:r>
              <a:rPr lang="zh-CN" altLang="en-US" sz="2600">
                <a:ea typeface="PMingLiU" panose="02020500000000000000" pitchFamily="18" charset="-120"/>
              </a:rPr>
              <a:t>月</a:t>
            </a:r>
            <a:r>
              <a:rPr lang="en-US" altLang="zh-CN" sz="2600">
                <a:ea typeface="PMingLiU" panose="02020500000000000000" pitchFamily="18" charset="-120"/>
              </a:rPr>
              <a:t>7</a:t>
            </a:r>
            <a:r>
              <a:rPr lang="zh-CN" altLang="en-US" sz="2600">
                <a:ea typeface="PMingLiU" panose="02020500000000000000" pitchFamily="18" charset="-120"/>
              </a:rPr>
              <a:t>日</a:t>
            </a:r>
            <a:r>
              <a:rPr lang="zh-CN" altLang="en-US" sz="2600"/>
              <a:t>），英国数学家。</a:t>
            </a:r>
            <a:endParaRPr lang="en-US" altLang="zh-CN" sz="2600"/>
          </a:p>
          <a:p>
            <a:pPr eaLnBrk="1" hangingPunct="1"/>
            <a:r>
              <a:rPr lang="en-US" altLang="zh-CN" sz="2600"/>
              <a:t>15</a:t>
            </a:r>
            <a:r>
              <a:rPr lang="zh-CN" altLang="en-US" sz="2600"/>
              <a:t>岁看懂爱因斯坦相对论</a:t>
            </a:r>
            <a:endParaRPr lang="en-US" altLang="zh-CN" sz="2600"/>
          </a:p>
          <a:p>
            <a:pPr eaLnBrk="1" hangingPunct="1"/>
            <a:r>
              <a:rPr lang="zh-CN" altLang="en-US" sz="2600"/>
              <a:t>破译德军密码，提前两年结束二战，拯救</a:t>
            </a:r>
            <a:r>
              <a:rPr lang="en-US" altLang="zh-CN" sz="2600"/>
              <a:t>1400</a:t>
            </a:r>
            <a:r>
              <a:rPr lang="zh-CN" altLang="en-US" sz="2600"/>
              <a:t>万生命</a:t>
            </a:r>
            <a:endParaRPr lang="en-US" altLang="zh-CN" sz="2600"/>
          </a:p>
          <a:p>
            <a:pPr eaLnBrk="1" hangingPunct="1"/>
            <a:r>
              <a:rPr lang="en-US" altLang="zh-CN" sz="2800"/>
              <a:t>1937</a:t>
            </a:r>
            <a:r>
              <a:rPr lang="zh-CN" altLang="en-US" sz="2800"/>
              <a:t>年，发表论文</a:t>
            </a:r>
            <a:r>
              <a:rPr lang="en-US" altLang="zh-CN" sz="2800"/>
              <a:t>《</a:t>
            </a:r>
            <a:r>
              <a:rPr lang="zh-CN" altLang="en-US" sz="2800"/>
              <a:t>论可计算数及其在判定问题中的应用</a:t>
            </a:r>
            <a:r>
              <a:rPr lang="en-US" altLang="zh-CN" sz="2800"/>
              <a:t>》</a:t>
            </a:r>
            <a:r>
              <a:rPr lang="zh-CN" altLang="en-US" sz="2800"/>
              <a:t>，作为阐明现代计算机原理的开山之作，被永远载入了计算机的发展史册（发明了图灵机）。</a:t>
            </a:r>
            <a:endParaRPr lang="en-US" altLang="zh-CN" sz="2800"/>
          </a:p>
          <a:p>
            <a:pPr eaLnBrk="1" hangingPunct="1"/>
            <a:r>
              <a:rPr lang="en-US" altLang="zh-CN" sz="2800"/>
              <a:t>1950</a:t>
            </a:r>
            <a:r>
              <a:rPr lang="zh-CN" altLang="en-US" sz="2800"/>
              <a:t>年，发表论文</a:t>
            </a:r>
            <a:r>
              <a:rPr lang="en-US" altLang="zh-CN" sz="2800"/>
              <a:t>《</a:t>
            </a:r>
            <a:r>
              <a:rPr lang="zh-CN" altLang="en-US" sz="2800"/>
              <a:t>计算机与智能</a:t>
            </a:r>
            <a:r>
              <a:rPr lang="en-US" altLang="zh-CN" sz="2800"/>
              <a:t>》</a:t>
            </a:r>
            <a:r>
              <a:rPr lang="zh-CN" altLang="en-US" sz="2800"/>
              <a:t>，这篇文章后来被改名为</a:t>
            </a:r>
            <a:r>
              <a:rPr lang="en-US" altLang="zh-CN" sz="2800"/>
              <a:t>《</a:t>
            </a:r>
            <a:r>
              <a:rPr lang="en-US" altLang="zh-CN" sz="2800">
                <a:solidFill>
                  <a:srgbClr val="E01404"/>
                </a:solidFill>
              </a:rPr>
              <a:t> Can a machine think</a:t>
            </a:r>
            <a:r>
              <a:rPr lang="zh-CN" altLang="en-US" sz="2800">
                <a:solidFill>
                  <a:srgbClr val="E01404"/>
                </a:solidFill>
              </a:rPr>
              <a:t>？ </a:t>
            </a:r>
            <a:r>
              <a:rPr lang="en-US" altLang="zh-CN" sz="2800"/>
              <a:t>》</a:t>
            </a:r>
          </a:p>
          <a:p>
            <a:pPr eaLnBrk="1" hangingPunct="1"/>
            <a:endParaRPr lang="en-US" altLang="zh-CN" sz="2600"/>
          </a:p>
          <a:p>
            <a:pPr eaLnBrk="1" hangingPunct="1"/>
            <a:endParaRPr lang="en-US" altLang="zh-CN" sz="2600"/>
          </a:p>
          <a:p>
            <a:pPr eaLnBrk="1" hangingPunct="1"/>
            <a:endParaRPr lang="en-US" altLang="zh-CN" sz="2600"/>
          </a:p>
          <a:p>
            <a:pPr eaLnBrk="1" hangingPunct="1"/>
            <a:endParaRPr lang="zh-CN" altLang="zh-CN" sz="2600"/>
          </a:p>
        </p:txBody>
      </p:sp>
      <p:pic>
        <p:nvPicPr>
          <p:cNvPr id="27652" name="Picture 4" descr="计算机科学家图灵">
            <a:extLst>
              <a:ext uri="{FF2B5EF4-FFF2-40B4-BE49-F238E27FC236}">
                <a16:creationId xmlns:a16="http://schemas.microsoft.com/office/drawing/2014/main" id="{84429843-4682-E31F-467A-897D07FB1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33338"/>
            <a:ext cx="1127125" cy="170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F3160D92-D574-BE6E-0291-F975B6A5EF1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80975" y="188641"/>
            <a:ext cx="6588125" cy="864096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highlight>
                  <a:srgbClr val="FFFF00"/>
                </a:highlight>
              </a:rPr>
              <a:t>图灵试验 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D3F039FE-3783-2C0F-9495-A975AF5DE5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0975" y="2565400"/>
            <a:ext cx="8712200" cy="38877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3200"/>
              <a:t>试图通过让机器模仿人回答某些问题，判断它是否具备智能。</a:t>
            </a:r>
            <a:endParaRPr lang="en-US" altLang="zh-CN" sz="3200"/>
          </a:p>
          <a:p>
            <a:pPr eaLnBrk="1" hangingPunct="1">
              <a:lnSpc>
                <a:spcPct val="90000"/>
              </a:lnSpc>
            </a:pPr>
            <a:endParaRPr lang="en-US" altLang="zh-CN" sz="3200"/>
          </a:p>
          <a:p>
            <a:pPr eaLnBrk="1" hangingPunct="1">
              <a:lnSpc>
                <a:spcPct val="90000"/>
              </a:lnSpc>
            </a:pPr>
            <a:r>
              <a:rPr lang="zh-CN" altLang="en-US" sz="3200"/>
              <a:t>图灵试验采用</a:t>
            </a:r>
            <a:r>
              <a:rPr lang="zh-CN" altLang="en-US" sz="3200">
                <a:solidFill>
                  <a:srgbClr val="FF0000"/>
                </a:solidFill>
              </a:rPr>
              <a:t>“问”与“答”</a:t>
            </a:r>
            <a:r>
              <a:rPr lang="zh-CN" altLang="en-US" sz="3200"/>
              <a:t>模式，即</a:t>
            </a:r>
            <a:r>
              <a:rPr lang="zh-CN" altLang="en-US" sz="3200">
                <a:solidFill>
                  <a:schemeClr val="tx1"/>
                </a:solidFill>
              </a:rPr>
              <a:t>观察者通过控制打字机向两个试验对象通话，其中一个是人，另一个是机器。要求观察者不断提出各种问题，从而辨别回答者是人还是机器。</a:t>
            </a:r>
          </a:p>
        </p:txBody>
      </p:sp>
      <p:pic>
        <p:nvPicPr>
          <p:cNvPr id="29700" name="Picture 4" descr="turing">
            <a:extLst>
              <a:ext uri="{FF2B5EF4-FFF2-40B4-BE49-F238E27FC236}">
                <a16:creationId xmlns:a16="http://schemas.microsoft.com/office/drawing/2014/main" id="{AAA3B074-5FA4-27C9-432D-4843F3721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260350"/>
            <a:ext cx="5473700" cy="189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B9B32A75-223E-B3D8-0BF0-DE447109212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50825" y="260351"/>
            <a:ext cx="6589713" cy="792386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highlight>
                  <a:srgbClr val="FFFF00"/>
                </a:highlight>
              </a:rPr>
              <a:t>举例：图灵试验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A3CDC82A-9A49-4C4D-10DA-E09ED7E9729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4213" y="1484313"/>
            <a:ext cx="7921625" cy="3778250"/>
          </a:xfrm>
        </p:spPr>
        <p:txBody>
          <a:bodyPr/>
          <a:lstStyle/>
          <a:p>
            <a:pPr eaLnBrk="1" hangingPunct="1"/>
            <a:r>
              <a:rPr lang="zh-CN" altLang="en-US" sz="2800"/>
              <a:t>问：你会下国际象棋吗？ </a:t>
            </a:r>
          </a:p>
          <a:p>
            <a:pPr eaLnBrk="1" hangingPunct="1"/>
            <a:r>
              <a:rPr lang="zh-CN" altLang="en-US" sz="2800"/>
              <a:t>答：是的。 </a:t>
            </a:r>
          </a:p>
          <a:p>
            <a:pPr eaLnBrk="1" hangingPunct="1"/>
            <a:r>
              <a:rPr lang="zh-CN" altLang="en-US" sz="2800"/>
              <a:t>问：你会下国际象棋吗？ </a:t>
            </a:r>
          </a:p>
          <a:p>
            <a:pPr eaLnBrk="1" hangingPunct="1"/>
            <a:r>
              <a:rPr lang="zh-CN" altLang="en-US" sz="2800"/>
              <a:t>答：是的。 </a:t>
            </a:r>
          </a:p>
          <a:p>
            <a:pPr eaLnBrk="1" hangingPunct="1"/>
            <a:r>
              <a:rPr lang="zh-CN" altLang="en-US" sz="2800"/>
              <a:t>问：请再次回答，你会下国际象棋吗？ </a:t>
            </a:r>
          </a:p>
          <a:p>
            <a:pPr eaLnBrk="1" hangingPunct="1"/>
            <a:r>
              <a:rPr lang="zh-CN" altLang="en-US" sz="2800"/>
              <a:t>答：是的。 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280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/>
              <a:t>你多半会想到，面前的这位是一部机器。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丝状">
  <a:themeElements>
    <a:clrScheme name="丝状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丝状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丝状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9427</TotalTime>
  <Words>1360</Words>
  <Application>Microsoft Office PowerPoint</Application>
  <PresentationFormat>全屏显示(4:3)</PresentationFormat>
  <Paragraphs>156</Paragraphs>
  <Slides>31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5" baseType="lpstr">
      <vt:lpstr>Century Gothic</vt:lpstr>
      <vt:lpstr>Arial</vt:lpstr>
      <vt:lpstr>Wingdings 3</vt:lpstr>
      <vt:lpstr>宋体</vt:lpstr>
      <vt:lpstr>幼圆</vt:lpstr>
      <vt:lpstr>MS PGothic</vt:lpstr>
      <vt:lpstr>Calibri</vt:lpstr>
      <vt:lpstr>Wingdings</vt:lpstr>
      <vt:lpstr>PMingLiU</vt:lpstr>
      <vt:lpstr>Verdana</vt:lpstr>
      <vt:lpstr>Times New Roman</vt:lpstr>
      <vt:lpstr>楷体</vt:lpstr>
      <vt:lpstr>丝状</vt:lpstr>
      <vt:lpstr>Microsoft Visio Drawing</vt:lpstr>
      <vt:lpstr>计算智能导论    </vt:lpstr>
      <vt:lpstr>PowerPoint 演示文稿</vt:lpstr>
      <vt:lpstr>主要参考书籍</vt:lpstr>
      <vt:lpstr>  第一章 绪论  从人工智能到计算智能</vt:lpstr>
      <vt:lpstr>人工智能的定义</vt:lpstr>
      <vt:lpstr>PowerPoint 演示文稿</vt:lpstr>
      <vt:lpstr>Turing图灵“人工智能之父” </vt:lpstr>
      <vt:lpstr>图灵试验 </vt:lpstr>
      <vt:lpstr>举例：图灵试验</vt:lpstr>
      <vt:lpstr>PowerPoint 演示文稿</vt:lpstr>
      <vt:lpstr>达特莫斯会议（1956年夏天）</vt:lpstr>
      <vt:lpstr>人工智能的三大门派</vt:lpstr>
      <vt:lpstr>PowerPoint 演示文稿</vt:lpstr>
      <vt:lpstr>联结主义的基本思想</vt:lpstr>
      <vt:lpstr>MP模型</vt:lpstr>
      <vt:lpstr>PowerPoint 演示文稿</vt:lpstr>
      <vt:lpstr>人工智能的新生：计算智能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模糊计算的运用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XDIIP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人工智能的历史</dc:title>
  <dc:creator>Gong</dc:creator>
  <cp:lastModifiedBy>xyh</cp:lastModifiedBy>
  <cp:revision>375</cp:revision>
  <dcterms:created xsi:type="dcterms:W3CDTF">2005-08-22T07:47:55Z</dcterms:created>
  <dcterms:modified xsi:type="dcterms:W3CDTF">2024-09-02T03:56:08Z</dcterms:modified>
</cp:coreProperties>
</file>